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5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67618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7559675"/>
          </a:xfrm>
          <a:custGeom>
            <a:avLst/>
            <a:gdLst/>
            <a:ahLst/>
            <a:cxnLst/>
            <a:rect l="l" t="t" r="r" b="b"/>
            <a:pathLst>
              <a:path w="10692130" h="7559675">
                <a:moveTo>
                  <a:pt x="10691661" y="7559375"/>
                </a:moveTo>
                <a:lnTo>
                  <a:pt x="0" y="7559375"/>
                </a:lnTo>
                <a:lnTo>
                  <a:pt x="0" y="0"/>
                </a:lnTo>
                <a:lnTo>
                  <a:pt x="10691661" y="0"/>
                </a:lnTo>
                <a:lnTo>
                  <a:pt x="10691661" y="7559375"/>
                </a:lnTo>
                <a:close/>
              </a:path>
            </a:pathLst>
          </a:custGeom>
          <a:solidFill>
            <a:srgbClr val="DDEB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3485" y="336745"/>
            <a:ext cx="9406428" cy="419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317" y="1708354"/>
            <a:ext cx="10534764" cy="5043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67618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3326" y="4562862"/>
            <a:ext cx="1999614" cy="419100"/>
          </a:xfrm>
          <a:custGeom>
            <a:avLst/>
            <a:gdLst/>
            <a:ahLst/>
            <a:cxnLst/>
            <a:rect l="l" t="t" r="r" b="b"/>
            <a:pathLst>
              <a:path w="1999614" h="419100">
                <a:moveTo>
                  <a:pt x="0" y="0"/>
                </a:moveTo>
                <a:lnTo>
                  <a:pt x="1999181" y="0"/>
                </a:lnTo>
                <a:lnTo>
                  <a:pt x="1999181" y="418907"/>
                </a:lnTo>
                <a:lnTo>
                  <a:pt x="0" y="418907"/>
                </a:lnTo>
                <a:lnTo>
                  <a:pt x="0" y="0"/>
                </a:lnTo>
                <a:close/>
              </a:path>
            </a:pathLst>
          </a:custGeom>
          <a:solidFill>
            <a:srgbClr val="6A6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181730" y="0"/>
            <a:ext cx="3256279" cy="2320925"/>
            <a:chOff x="6181730" y="0"/>
            <a:chExt cx="3256279" cy="2320925"/>
          </a:xfrm>
        </p:grpSpPr>
        <p:sp>
          <p:nvSpPr>
            <p:cNvPr id="4" name="object 4"/>
            <p:cNvSpPr/>
            <p:nvPr/>
          </p:nvSpPr>
          <p:spPr>
            <a:xfrm>
              <a:off x="6181730" y="0"/>
              <a:ext cx="1710055" cy="1428750"/>
            </a:xfrm>
            <a:custGeom>
              <a:avLst/>
              <a:gdLst/>
              <a:ahLst/>
              <a:cxnLst/>
              <a:rect l="l" t="t" r="r" b="b"/>
              <a:pathLst>
                <a:path w="1710054" h="1428750">
                  <a:moveTo>
                    <a:pt x="1413634" y="1428140"/>
                  </a:moveTo>
                  <a:lnTo>
                    <a:pt x="0" y="14505"/>
                  </a:lnTo>
                  <a:lnTo>
                    <a:pt x="14505" y="0"/>
                  </a:lnTo>
                  <a:lnTo>
                    <a:pt x="577919" y="0"/>
                  </a:lnTo>
                  <a:lnTo>
                    <a:pt x="1709846" y="1131927"/>
                  </a:lnTo>
                  <a:lnTo>
                    <a:pt x="1413634" y="1428140"/>
                  </a:lnTo>
                  <a:close/>
                </a:path>
              </a:pathLst>
            </a:custGeom>
            <a:solidFill>
              <a:srgbClr val="6A61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14704" y="697793"/>
              <a:ext cx="1414145" cy="1414145"/>
            </a:xfrm>
            <a:custGeom>
              <a:avLst/>
              <a:gdLst/>
              <a:ahLst/>
              <a:cxnLst/>
              <a:rect l="l" t="t" r="r" b="b"/>
              <a:pathLst>
                <a:path w="1414145" h="1414145">
                  <a:moveTo>
                    <a:pt x="0" y="0"/>
                  </a:moveTo>
                  <a:lnTo>
                    <a:pt x="1413634" y="1413634"/>
                  </a:lnTo>
                </a:path>
              </a:pathLst>
            </a:custGeom>
            <a:ln w="418907">
              <a:solidFill>
                <a:srgbClr val="6A61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5452" y="4094077"/>
            <a:ext cx="1999614" cy="419100"/>
          </a:xfrm>
          <a:custGeom>
            <a:avLst/>
            <a:gdLst/>
            <a:ahLst/>
            <a:cxnLst/>
            <a:rect l="l" t="t" r="r" b="b"/>
            <a:pathLst>
              <a:path w="1999614" h="419100">
                <a:moveTo>
                  <a:pt x="0" y="0"/>
                </a:moveTo>
                <a:lnTo>
                  <a:pt x="1999181" y="0"/>
                </a:lnTo>
                <a:lnTo>
                  <a:pt x="1999181" y="418907"/>
                </a:lnTo>
                <a:lnTo>
                  <a:pt x="0" y="418907"/>
                </a:lnTo>
                <a:lnTo>
                  <a:pt x="0" y="0"/>
                </a:lnTo>
                <a:close/>
              </a:path>
            </a:pathLst>
          </a:custGeom>
          <a:solidFill>
            <a:srgbClr val="6A6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5033541" y="1864531"/>
            <a:ext cx="5658485" cy="4993005"/>
            <a:chOff x="5033541" y="1864531"/>
            <a:chExt cx="5658485" cy="4993005"/>
          </a:xfrm>
        </p:grpSpPr>
        <p:sp>
          <p:nvSpPr>
            <p:cNvPr id="8" name="object 8"/>
            <p:cNvSpPr/>
            <p:nvPr/>
          </p:nvSpPr>
          <p:spPr>
            <a:xfrm>
              <a:off x="8536975" y="2073985"/>
              <a:ext cx="1414145" cy="1414145"/>
            </a:xfrm>
            <a:custGeom>
              <a:avLst/>
              <a:gdLst/>
              <a:ahLst/>
              <a:cxnLst/>
              <a:rect l="l" t="t" r="r" b="b"/>
              <a:pathLst>
                <a:path w="1414145" h="1414145">
                  <a:moveTo>
                    <a:pt x="0" y="0"/>
                  </a:moveTo>
                  <a:lnTo>
                    <a:pt x="1413634" y="1413634"/>
                  </a:lnTo>
                </a:path>
              </a:pathLst>
            </a:custGeom>
            <a:ln w="418907">
              <a:solidFill>
                <a:srgbClr val="6A61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832144" y="2698053"/>
              <a:ext cx="859790" cy="1156335"/>
            </a:xfrm>
            <a:custGeom>
              <a:avLst/>
              <a:gdLst/>
              <a:ahLst/>
              <a:cxnLst/>
              <a:rect l="l" t="t" r="r" b="b"/>
              <a:pathLst>
                <a:path w="859790" h="1156335">
                  <a:moveTo>
                    <a:pt x="859517" y="1155729"/>
                  </a:moveTo>
                  <a:lnTo>
                    <a:pt x="0" y="296212"/>
                  </a:lnTo>
                  <a:lnTo>
                    <a:pt x="296212" y="0"/>
                  </a:lnTo>
                  <a:lnTo>
                    <a:pt x="859517" y="563305"/>
                  </a:lnTo>
                  <a:lnTo>
                    <a:pt x="859517" y="1155729"/>
                  </a:lnTo>
                  <a:close/>
                </a:path>
              </a:pathLst>
            </a:custGeom>
            <a:solidFill>
              <a:srgbClr val="6A61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33541" y="3467603"/>
              <a:ext cx="4170033" cy="3389342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41043" y="722447"/>
            <a:ext cx="4119879" cy="915669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12700" marR="5080">
              <a:lnSpc>
                <a:spcPct val="79100"/>
              </a:lnSpc>
              <a:spcBef>
                <a:spcPts val="935"/>
              </a:spcBef>
            </a:pPr>
            <a:r>
              <a:rPr sz="3250" b="1" spc="180" dirty="0">
                <a:solidFill>
                  <a:srgbClr val="6A6195"/>
                </a:solidFill>
                <a:latin typeface="Tahoma"/>
                <a:cs typeface="Tahoma"/>
              </a:rPr>
              <a:t>MEDJACKET</a:t>
            </a:r>
            <a:r>
              <a:rPr sz="3250" b="1" spc="-90" dirty="0">
                <a:solidFill>
                  <a:srgbClr val="6A6195"/>
                </a:solidFill>
                <a:latin typeface="Tahoma"/>
                <a:cs typeface="Tahoma"/>
              </a:rPr>
              <a:t> </a:t>
            </a:r>
            <a:r>
              <a:rPr sz="3250" b="1" spc="-75" dirty="0">
                <a:solidFill>
                  <a:srgbClr val="6A6195"/>
                </a:solidFill>
                <a:latin typeface="Tahoma"/>
                <a:cs typeface="Tahoma"/>
              </a:rPr>
              <a:t>INDIA </a:t>
            </a:r>
            <a:r>
              <a:rPr sz="3250" b="1" spc="-935" dirty="0">
                <a:solidFill>
                  <a:srgbClr val="6A6195"/>
                </a:solidFill>
                <a:latin typeface="Tahoma"/>
                <a:cs typeface="Tahoma"/>
              </a:rPr>
              <a:t> </a:t>
            </a:r>
            <a:r>
              <a:rPr sz="3250" b="1" spc="170" dirty="0">
                <a:solidFill>
                  <a:srgbClr val="6A6195"/>
                </a:solidFill>
                <a:latin typeface="Tahoma"/>
                <a:cs typeface="Tahoma"/>
              </a:rPr>
              <a:t>PVT</a:t>
            </a:r>
            <a:r>
              <a:rPr sz="3250" b="1" spc="-35" dirty="0">
                <a:solidFill>
                  <a:srgbClr val="6A6195"/>
                </a:solidFill>
                <a:latin typeface="Tahoma"/>
                <a:cs typeface="Tahoma"/>
              </a:rPr>
              <a:t> </a:t>
            </a:r>
            <a:r>
              <a:rPr sz="3250" b="1" spc="50" dirty="0">
                <a:solidFill>
                  <a:srgbClr val="6A6195"/>
                </a:solidFill>
                <a:latin typeface="Tahoma"/>
                <a:cs typeface="Tahoma"/>
              </a:rPr>
              <a:t>LTD.</a:t>
            </a:r>
            <a:endParaRPr sz="32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1043" y="1652092"/>
            <a:ext cx="5433060" cy="66421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550" spc="25" dirty="0">
                <a:solidFill>
                  <a:srgbClr val="6A6195"/>
                </a:solidFill>
                <a:latin typeface="Verdana"/>
                <a:cs typeface="Verdana"/>
              </a:rPr>
              <a:t>“Your</a:t>
            </a:r>
            <a:r>
              <a:rPr sz="1550" spc="-9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A6195"/>
                </a:solidFill>
                <a:latin typeface="Verdana"/>
                <a:cs typeface="Verdana"/>
              </a:rPr>
              <a:t>Patients</a:t>
            </a:r>
            <a:r>
              <a:rPr sz="1550" spc="-9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A6195"/>
                </a:solidFill>
                <a:latin typeface="Verdana"/>
                <a:cs typeface="Verdana"/>
              </a:rPr>
              <a:t>Our</a:t>
            </a:r>
            <a:r>
              <a:rPr sz="155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A6195"/>
                </a:solidFill>
                <a:latin typeface="Verdana"/>
                <a:cs typeface="Verdana"/>
              </a:rPr>
              <a:t>Innovation</a:t>
            </a:r>
            <a:endParaRPr sz="1550">
              <a:latin typeface="Verdana"/>
              <a:cs typeface="Verdana"/>
            </a:endParaRPr>
          </a:p>
          <a:p>
            <a:pPr marL="1461770">
              <a:lnSpc>
                <a:spcPct val="100000"/>
              </a:lnSpc>
              <a:spcBef>
                <a:spcPts val="655"/>
              </a:spcBef>
            </a:pPr>
            <a:r>
              <a:rPr sz="1550" spc="-100" dirty="0">
                <a:solidFill>
                  <a:srgbClr val="6A6195"/>
                </a:solidFill>
                <a:latin typeface="Verdana"/>
                <a:cs typeface="Verdana"/>
              </a:rPr>
              <a:t>-</a:t>
            </a:r>
            <a:r>
              <a:rPr sz="1550" spc="-8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6A6195"/>
                </a:solidFill>
                <a:latin typeface="Verdana"/>
                <a:cs typeface="Verdana"/>
              </a:rPr>
              <a:t>a</a:t>
            </a:r>
            <a:r>
              <a:rPr sz="1550" spc="-8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110" dirty="0">
                <a:solidFill>
                  <a:srgbClr val="6A6195"/>
                </a:solidFill>
                <a:latin typeface="Verdana"/>
                <a:cs typeface="Verdana"/>
              </a:rPr>
              <a:t>h</a:t>
            </a:r>
            <a:r>
              <a:rPr sz="1550" spc="20" dirty="0">
                <a:solidFill>
                  <a:srgbClr val="6A6195"/>
                </a:solidFill>
                <a:latin typeface="Verdana"/>
                <a:cs typeface="Verdana"/>
              </a:rPr>
              <a:t>a</a:t>
            </a:r>
            <a:r>
              <a:rPr sz="1550" spc="-10" dirty="0">
                <a:solidFill>
                  <a:srgbClr val="6A6195"/>
                </a:solidFill>
                <a:latin typeface="Verdana"/>
                <a:cs typeface="Verdana"/>
              </a:rPr>
              <a:t>r</a:t>
            </a:r>
            <a:r>
              <a:rPr sz="1550" spc="190" dirty="0">
                <a:solidFill>
                  <a:srgbClr val="6A6195"/>
                </a:solidFill>
                <a:latin typeface="Verdana"/>
                <a:cs typeface="Verdana"/>
              </a:rPr>
              <a:t>m</a:t>
            </a:r>
            <a:r>
              <a:rPr sz="1550" spc="70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550" spc="110" dirty="0">
                <a:solidFill>
                  <a:srgbClr val="6A6195"/>
                </a:solidFill>
                <a:latin typeface="Verdana"/>
                <a:cs typeface="Verdana"/>
              </a:rPr>
              <a:t>n</a:t>
            </a:r>
            <a:r>
              <a:rPr sz="1550" spc="20" dirty="0">
                <a:solidFill>
                  <a:srgbClr val="6A6195"/>
                </a:solidFill>
                <a:latin typeface="Verdana"/>
                <a:cs typeface="Verdana"/>
              </a:rPr>
              <a:t>i</a:t>
            </a:r>
            <a:r>
              <a:rPr sz="1550" spc="70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550" spc="105" dirty="0">
                <a:solidFill>
                  <a:srgbClr val="6A6195"/>
                </a:solidFill>
                <a:latin typeface="Verdana"/>
                <a:cs typeface="Verdana"/>
              </a:rPr>
              <a:t>u</a:t>
            </a:r>
            <a:r>
              <a:rPr sz="1550" spc="-35" dirty="0">
                <a:solidFill>
                  <a:srgbClr val="6A6195"/>
                </a:solidFill>
                <a:latin typeface="Verdana"/>
                <a:cs typeface="Verdana"/>
              </a:rPr>
              <a:t>s</a:t>
            </a:r>
            <a:r>
              <a:rPr sz="1550" spc="-8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6A6195"/>
                </a:solidFill>
                <a:latin typeface="Verdana"/>
                <a:cs typeface="Verdana"/>
              </a:rPr>
              <a:t>j</a:t>
            </a:r>
            <a:r>
              <a:rPr sz="1550" spc="70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550" spc="105" dirty="0">
                <a:solidFill>
                  <a:srgbClr val="6A6195"/>
                </a:solidFill>
                <a:latin typeface="Verdana"/>
                <a:cs typeface="Verdana"/>
              </a:rPr>
              <a:t>u</a:t>
            </a:r>
            <a:r>
              <a:rPr sz="1550" spc="-10" dirty="0">
                <a:solidFill>
                  <a:srgbClr val="6A6195"/>
                </a:solidFill>
                <a:latin typeface="Verdana"/>
                <a:cs typeface="Verdana"/>
              </a:rPr>
              <a:t>r</a:t>
            </a:r>
            <a:r>
              <a:rPr sz="1550" spc="110" dirty="0">
                <a:solidFill>
                  <a:srgbClr val="6A6195"/>
                </a:solidFill>
                <a:latin typeface="Verdana"/>
                <a:cs typeface="Verdana"/>
              </a:rPr>
              <a:t>n</a:t>
            </a:r>
            <a:r>
              <a:rPr sz="1550" spc="50" dirty="0">
                <a:solidFill>
                  <a:srgbClr val="6A6195"/>
                </a:solidFill>
                <a:latin typeface="Verdana"/>
                <a:cs typeface="Verdana"/>
              </a:rPr>
              <a:t>e</a:t>
            </a:r>
            <a:r>
              <a:rPr sz="1550" spc="-60" dirty="0">
                <a:solidFill>
                  <a:srgbClr val="6A6195"/>
                </a:solidFill>
                <a:latin typeface="Verdana"/>
                <a:cs typeface="Verdana"/>
              </a:rPr>
              <a:t>y</a:t>
            </a:r>
            <a:r>
              <a:rPr sz="1550" spc="-8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A6195"/>
                </a:solidFill>
                <a:latin typeface="Verdana"/>
                <a:cs typeface="Verdana"/>
              </a:rPr>
              <a:t>to</a:t>
            </a:r>
            <a:r>
              <a:rPr sz="1550" spc="-8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50" spc="140" dirty="0">
                <a:solidFill>
                  <a:srgbClr val="6A6195"/>
                </a:solidFill>
                <a:latin typeface="Verdana"/>
                <a:cs typeface="Verdana"/>
              </a:rPr>
              <a:t>w</a:t>
            </a:r>
            <a:r>
              <a:rPr sz="1550" spc="50" dirty="0">
                <a:solidFill>
                  <a:srgbClr val="6A6195"/>
                </a:solidFill>
                <a:latin typeface="Verdana"/>
                <a:cs typeface="Verdana"/>
              </a:rPr>
              <a:t>e</a:t>
            </a:r>
            <a:r>
              <a:rPr sz="1550" spc="20" dirty="0">
                <a:solidFill>
                  <a:srgbClr val="6A6195"/>
                </a:solidFill>
                <a:latin typeface="Verdana"/>
                <a:cs typeface="Verdana"/>
              </a:rPr>
              <a:t>ll</a:t>
            </a:r>
            <a:r>
              <a:rPr sz="1550" spc="-80" dirty="0">
                <a:solidFill>
                  <a:srgbClr val="6A6195"/>
                </a:solidFill>
                <a:latin typeface="Verdana"/>
                <a:cs typeface="Verdana"/>
              </a:rPr>
              <a:t>-</a:t>
            </a:r>
            <a:r>
              <a:rPr sz="1550" spc="125" dirty="0">
                <a:solidFill>
                  <a:srgbClr val="6A6195"/>
                </a:solidFill>
                <a:latin typeface="Verdana"/>
                <a:cs typeface="Verdana"/>
              </a:rPr>
              <a:t>b</a:t>
            </a:r>
            <a:r>
              <a:rPr sz="1550" spc="50" dirty="0">
                <a:solidFill>
                  <a:srgbClr val="6A6195"/>
                </a:solidFill>
                <a:latin typeface="Verdana"/>
                <a:cs typeface="Verdana"/>
              </a:rPr>
              <a:t>e</a:t>
            </a:r>
            <a:r>
              <a:rPr sz="1550" spc="20" dirty="0">
                <a:solidFill>
                  <a:srgbClr val="6A6195"/>
                </a:solidFill>
                <a:latin typeface="Verdana"/>
                <a:cs typeface="Verdana"/>
              </a:rPr>
              <a:t>i</a:t>
            </a:r>
            <a:r>
              <a:rPr sz="1550" spc="110" dirty="0">
                <a:solidFill>
                  <a:srgbClr val="6A6195"/>
                </a:solidFill>
                <a:latin typeface="Verdana"/>
                <a:cs typeface="Verdana"/>
              </a:rPr>
              <a:t>n</a:t>
            </a:r>
            <a:r>
              <a:rPr sz="1550" spc="140" dirty="0">
                <a:solidFill>
                  <a:srgbClr val="6A6195"/>
                </a:solidFill>
                <a:latin typeface="Verdana"/>
                <a:cs typeface="Verdana"/>
              </a:rPr>
              <a:t>g</a:t>
            </a:r>
            <a:r>
              <a:rPr sz="1550" spc="-210" dirty="0">
                <a:solidFill>
                  <a:srgbClr val="6A6195"/>
                </a:solidFill>
                <a:latin typeface="Verdana"/>
                <a:cs typeface="Verdana"/>
              </a:rPr>
              <a:t>.</a:t>
            </a:r>
            <a:r>
              <a:rPr sz="1550" spc="-110" dirty="0">
                <a:solidFill>
                  <a:srgbClr val="6A6195"/>
                </a:solidFill>
                <a:latin typeface="Verdana"/>
                <a:cs typeface="Verdana"/>
              </a:rPr>
              <a:t>”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0099" y="5467188"/>
            <a:ext cx="2750185" cy="15259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b="1" spc="20" dirty="0">
                <a:solidFill>
                  <a:srgbClr val="6A6195"/>
                </a:solidFill>
                <a:latin typeface="Verdana"/>
                <a:cs typeface="Verdana"/>
              </a:rPr>
              <a:t>Contact</a:t>
            </a:r>
            <a:r>
              <a:rPr sz="1500" b="1" spc="-6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500" b="1" spc="-25" dirty="0">
                <a:solidFill>
                  <a:srgbClr val="6A6195"/>
                </a:solidFill>
                <a:latin typeface="Verdana"/>
                <a:cs typeface="Verdana"/>
              </a:rPr>
              <a:t>Us</a:t>
            </a: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1400" spc="110" dirty="0">
                <a:solidFill>
                  <a:srgbClr val="6A6195"/>
                </a:solidFill>
                <a:latin typeface="Verdana"/>
                <a:cs typeface="Verdana"/>
              </a:rPr>
              <a:t>D</a:t>
            </a:r>
            <a:r>
              <a:rPr sz="1400" spc="55" dirty="0">
                <a:solidFill>
                  <a:srgbClr val="6A6195"/>
                </a:solidFill>
                <a:latin typeface="Verdana"/>
                <a:cs typeface="Verdana"/>
              </a:rPr>
              <a:t>oo</a:t>
            </a:r>
            <a:r>
              <a:rPr sz="1400" spc="-30" dirty="0">
                <a:solidFill>
                  <a:srgbClr val="6A6195"/>
                </a:solidFill>
                <a:latin typeface="Verdana"/>
                <a:cs typeface="Verdana"/>
              </a:rPr>
              <a:t>r</a:t>
            </a:r>
            <a:r>
              <a:rPr sz="1400" spc="-8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120" dirty="0">
                <a:solidFill>
                  <a:srgbClr val="6A6195"/>
                </a:solidFill>
                <a:latin typeface="Verdana"/>
                <a:cs typeface="Verdana"/>
              </a:rPr>
              <a:t>N</a:t>
            </a:r>
            <a:r>
              <a:rPr sz="1400" spc="35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400" spc="-8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70" dirty="0">
                <a:solidFill>
                  <a:srgbClr val="6A6195"/>
                </a:solidFill>
                <a:latin typeface="Verdana"/>
                <a:cs typeface="Verdana"/>
              </a:rPr>
              <a:t>25</a:t>
            </a:r>
            <a:r>
              <a:rPr sz="1400" spc="-75" dirty="0">
                <a:solidFill>
                  <a:srgbClr val="6A6195"/>
                </a:solidFill>
                <a:latin typeface="Verdana"/>
                <a:cs typeface="Verdana"/>
              </a:rPr>
              <a:t>-</a:t>
            </a:r>
            <a:r>
              <a:rPr sz="1400" spc="-10" dirty="0">
                <a:solidFill>
                  <a:srgbClr val="6A6195"/>
                </a:solidFill>
                <a:latin typeface="Verdana"/>
                <a:cs typeface="Verdana"/>
              </a:rPr>
              <a:t>66</a:t>
            </a:r>
            <a:r>
              <a:rPr sz="1400" spc="-340" dirty="0">
                <a:solidFill>
                  <a:srgbClr val="6A6195"/>
                </a:solidFill>
                <a:latin typeface="Verdana"/>
                <a:cs typeface="Verdana"/>
              </a:rPr>
              <a:t>;</a:t>
            </a:r>
            <a:r>
              <a:rPr sz="1400" spc="-8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190" dirty="0">
                <a:solidFill>
                  <a:srgbClr val="6A6195"/>
                </a:solidFill>
                <a:latin typeface="Verdana"/>
                <a:cs typeface="Verdana"/>
              </a:rPr>
              <a:t>P</a:t>
            </a:r>
            <a:r>
              <a:rPr sz="1400" spc="15" dirty="0">
                <a:solidFill>
                  <a:srgbClr val="6A6195"/>
                </a:solidFill>
                <a:latin typeface="Verdana"/>
                <a:cs typeface="Verdana"/>
              </a:rPr>
              <a:t>l</a:t>
            </a:r>
            <a:r>
              <a:rPr sz="1400" spc="55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400" spc="40" dirty="0">
                <a:solidFill>
                  <a:srgbClr val="6A6195"/>
                </a:solidFill>
                <a:latin typeface="Verdana"/>
                <a:cs typeface="Verdana"/>
              </a:rPr>
              <a:t>t</a:t>
            </a:r>
            <a:r>
              <a:rPr sz="1400" spc="-75" dirty="0">
                <a:solidFill>
                  <a:srgbClr val="6A6195"/>
                </a:solidFill>
                <a:latin typeface="Verdana"/>
                <a:cs typeface="Verdana"/>
              </a:rPr>
              <a:t>-</a:t>
            </a:r>
            <a:r>
              <a:rPr sz="1400" spc="60" dirty="0">
                <a:solidFill>
                  <a:srgbClr val="6A6195"/>
                </a:solidFill>
                <a:latin typeface="Verdana"/>
                <a:cs typeface="Verdana"/>
              </a:rPr>
              <a:t>C</a:t>
            </a:r>
            <a:r>
              <a:rPr sz="1400" spc="-210" dirty="0">
                <a:solidFill>
                  <a:srgbClr val="6A6195"/>
                </a:solidFill>
                <a:latin typeface="Verdana"/>
                <a:cs typeface="Verdana"/>
              </a:rPr>
              <a:t>,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1350" spc="45" dirty="0">
                <a:solidFill>
                  <a:srgbClr val="6A6195"/>
                </a:solidFill>
                <a:latin typeface="Verdana"/>
                <a:cs typeface="Verdana"/>
              </a:rPr>
              <a:t>Ashok</a:t>
            </a:r>
            <a:r>
              <a:rPr sz="1350" spc="-9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350" spc="10" dirty="0">
                <a:solidFill>
                  <a:srgbClr val="6A6195"/>
                </a:solidFill>
                <a:latin typeface="Verdana"/>
                <a:cs typeface="Verdana"/>
              </a:rPr>
              <a:t>Nagar,</a:t>
            </a:r>
            <a:r>
              <a:rPr sz="1350" spc="-9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350" spc="15" dirty="0">
                <a:solidFill>
                  <a:srgbClr val="6A6195"/>
                </a:solidFill>
                <a:latin typeface="Verdana"/>
                <a:cs typeface="Verdana"/>
              </a:rPr>
              <a:t>Bhel,</a:t>
            </a:r>
            <a:r>
              <a:rPr sz="135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350" spc="45" dirty="0">
                <a:solidFill>
                  <a:srgbClr val="6A6195"/>
                </a:solidFill>
                <a:latin typeface="Verdana"/>
                <a:cs typeface="Verdana"/>
              </a:rPr>
              <a:t>Hyderabad</a:t>
            </a:r>
            <a:endParaRPr sz="1350">
              <a:latin typeface="Verdana"/>
              <a:cs typeface="Verdana"/>
            </a:endParaRPr>
          </a:p>
          <a:p>
            <a:pPr marL="12700">
              <a:lnSpc>
                <a:spcPts val="1650"/>
              </a:lnSpc>
              <a:spcBef>
                <a:spcPts val="165"/>
              </a:spcBef>
            </a:pPr>
            <a:r>
              <a:rPr sz="1400" spc="25" dirty="0">
                <a:solidFill>
                  <a:srgbClr val="6A6195"/>
                </a:solidFill>
                <a:latin typeface="Verdana"/>
                <a:cs typeface="Verdana"/>
              </a:rPr>
              <a:t>Telangana</a:t>
            </a:r>
            <a:r>
              <a:rPr sz="1400" spc="-125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6A6195"/>
                </a:solidFill>
                <a:latin typeface="Verdana"/>
                <a:cs typeface="Verdana"/>
              </a:rPr>
              <a:t>500032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ts val="1625"/>
              </a:lnSpc>
            </a:pPr>
            <a:r>
              <a:rPr sz="1400" spc="175" dirty="0">
                <a:solidFill>
                  <a:srgbClr val="6A6195"/>
                </a:solidFill>
                <a:latin typeface="Verdana"/>
                <a:cs typeface="Verdana"/>
              </a:rPr>
              <a:t>P</a:t>
            </a:r>
            <a:r>
              <a:rPr sz="1400" spc="75" dirty="0">
                <a:solidFill>
                  <a:srgbClr val="6A6195"/>
                </a:solidFill>
                <a:latin typeface="Verdana"/>
                <a:cs typeface="Verdana"/>
              </a:rPr>
              <a:t>h</a:t>
            </a:r>
            <a:r>
              <a:rPr sz="1400" spc="40" dirty="0">
                <a:solidFill>
                  <a:srgbClr val="6A6195"/>
                </a:solidFill>
                <a:latin typeface="Verdana"/>
                <a:cs typeface="Verdana"/>
              </a:rPr>
              <a:t>o</a:t>
            </a:r>
            <a:r>
              <a:rPr sz="1400" spc="75" dirty="0">
                <a:solidFill>
                  <a:srgbClr val="6A6195"/>
                </a:solidFill>
                <a:latin typeface="Verdana"/>
                <a:cs typeface="Verdana"/>
              </a:rPr>
              <a:t>n</a:t>
            </a:r>
            <a:r>
              <a:rPr sz="1400" spc="25" dirty="0">
                <a:solidFill>
                  <a:srgbClr val="6A6195"/>
                </a:solidFill>
                <a:latin typeface="Verdana"/>
                <a:cs typeface="Verdana"/>
              </a:rPr>
              <a:t>e</a:t>
            </a:r>
            <a:r>
              <a:rPr sz="1400" spc="-345" dirty="0">
                <a:solidFill>
                  <a:srgbClr val="6A6195"/>
                </a:solidFill>
                <a:latin typeface="Verdana"/>
                <a:cs typeface="Verdana"/>
              </a:rPr>
              <a:t>:</a:t>
            </a:r>
            <a:r>
              <a:rPr sz="140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325" dirty="0">
                <a:solidFill>
                  <a:srgbClr val="6A6195"/>
                </a:solidFill>
                <a:latin typeface="Verdana"/>
                <a:cs typeface="Verdana"/>
              </a:rPr>
              <a:t>+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9</a:t>
            </a:r>
            <a:r>
              <a:rPr sz="1400" spc="-390" dirty="0">
                <a:solidFill>
                  <a:srgbClr val="6A6195"/>
                </a:solidFill>
                <a:latin typeface="Verdana"/>
                <a:cs typeface="Verdana"/>
              </a:rPr>
              <a:t>1</a:t>
            </a:r>
            <a:r>
              <a:rPr sz="140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9</a:t>
            </a:r>
            <a:r>
              <a:rPr sz="1400" spc="50" dirty="0">
                <a:solidFill>
                  <a:srgbClr val="6A6195"/>
                </a:solidFill>
                <a:latin typeface="Verdana"/>
                <a:cs typeface="Verdana"/>
              </a:rPr>
              <a:t>0</a:t>
            </a:r>
            <a:r>
              <a:rPr sz="1400" spc="-85" dirty="0">
                <a:solidFill>
                  <a:srgbClr val="6A6195"/>
                </a:solidFill>
                <a:latin typeface="Verdana"/>
                <a:cs typeface="Verdana"/>
              </a:rPr>
              <a:t>5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99</a:t>
            </a:r>
            <a:r>
              <a:rPr sz="1400" spc="-50" dirty="0">
                <a:solidFill>
                  <a:srgbClr val="6A6195"/>
                </a:solidFill>
                <a:latin typeface="Verdana"/>
                <a:cs typeface="Verdana"/>
              </a:rPr>
              <a:t>7</a:t>
            </a:r>
            <a:r>
              <a:rPr sz="1400" spc="-85" dirty="0">
                <a:solidFill>
                  <a:srgbClr val="6A6195"/>
                </a:solidFill>
                <a:latin typeface="Verdana"/>
                <a:cs typeface="Verdana"/>
              </a:rPr>
              <a:t>3</a:t>
            </a:r>
            <a:r>
              <a:rPr sz="1400" spc="50" dirty="0">
                <a:solidFill>
                  <a:srgbClr val="6A6195"/>
                </a:solidFill>
                <a:latin typeface="Verdana"/>
                <a:cs typeface="Verdana"/>
              </a:rPr>
              <a:t>0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6</a:t>
            </a:r>
            <a:r>
              <a:rPr sz="1400" spc="-45" dirty="0">
                <a:solidFill>
                  <a:srgbClr val="6A6195"/>
                </a:solidFill>
                <a:latin typeface="Verdana"/>
                <a:cs typeface="Verdana"/>
              </a:rPr>
              <a:t>6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ts val="1650"/>
              </a:lnSpc>
            </a:pPr>
            <a:r>
              <a:rPr sz="1400" spc="175" dirty="0">
                <a:solidFill>
                  <a:srgbClr val="6A6195"/>
                </a:solidFill>
                <a:latin typeface="Verdana"/>
                <a:cs typeface="Verdana"/>
              </a:rPr>
              <a:t>W</a:t>
            </a:r>
            <a:r>
              <a:rPr sz="1400" spc="75" dirty="0">
                <a:solidFill>
                  <a:srgbClr val="6A6195"/>
                </a:solidFill>
                <a:latin typeface="Verdana"/>
                <a:cs typeface="Verdana"/>
              </a:rPr>
              <a:t>h</a:t>
            </a:r>
            <a:r>
              <a:rPr sz="1400" dirty="0">
                <a:solidFill>
                  <a:srgbClr val="6A6195"/>
                </a:solidFill>
                <a:latin typeface="Verdana"/>
                <a:cs typeface="Verdana"/>
              </a:rPr>
              <a:t>a</a:t>
            </a:r>
            <a:r>
              <a:rPr sz="1400" spc="30" dirty="0">
                <a:solidFill>
                  <a:srgbClr val="6A6195"/>
                </a:solidFill>
                <a:latin typeface="Verdana"/>
                <a:cs typeface="Verdana"/>
              </a:rPr>
              <a:t>t</a:t>
            </a:r>
            <a:r>
              <a:rPr sz="1400" spc="-30" dirty="0">
                <a:solidFill>
                  <a:srgbClr val="6A6195"/>
                </a:solidFill>
                <a:latin typeface="Verdana"/>
                <a:cs typeface="Verdana"/>
              </a:rPr>
              <a:t>s</a:t>
            </a:r>
            <a:r>
              <a:rPr sz="1400" dirty="0">
                <a:solidFill>
                  <a:srgbClr val="6A6195"/>
                </a:solidFill>
                <a:latin typeface="Verdana"/>
                <a:cs typeface="Verdana"/>
              </a:rPr>
              <a:t>a</a:t>
            </a:r>
            <a:r>
              <a:rPr sz="1400" spc="90" dirty="0">
                <a:solidFill>
                  <a:srgbClr val="6A6195"/>
                </a:solidFill>
                <a:latin typeface="Verdana"/>
                <a:cs typeface="Verdana"/>
              </a:rPr>
              <a:t>pp</a:t>
            </a:r>
            <a:r>
              <a:rPr sz="1400" spc="-345" dirty="0">
                <a:solidFill>
                  <a:srgbClr val="6A6195"/>
                </a:solidFill>
                <a:latin typeface="Verdana"/>
                <a:cs typeface="Verdana"/>
              </a:rPr>
              <a:t>:</a:t>
            </a:r>
            <a:r>
              <a:rPr sz="140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325" dirty="0">
                <a:solidFill>
                  <a:srgbClr val="6A6195"/>
                </a:solidFill>
                <a:latin typeface="Verdana"/>
                <a:cs typeface="Verdana"/>
              </a:rPr>
              <a:t>+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9</a:t>
            </a:r>
            <a:r>
              <a:rPr sz="1400" spc="-390" dirty="0">
                <a:solidFill>
                  <a:srgbClr val="6A6195"/>
                </a:solidFill>
                <a:latin typeface="Verdana"/>
                <a:cs typeface="Verdana"/>
              </a:rPr>
              <a:t>1</a:t>
            </a:r>
            <a:r>
              <a:rPr sz="1400" spc="-90" dirty="0">
                <a:solidFill>
                  <a:srgbClr val="6A6195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6A6195"/>
                </a:solidFill>
                <a:latin typeface="Verdana"/>
                <a:cs typeface="Verdana"/>
              </a:rPr>
              <a:t>7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6</a:t>
            </a:r>
            <a:r>
              <a:rPr sz="1400" spc="-50" dirty="0">
                <a:solidFill>
                  <a:srgbClr val="6A6195"/>
                </a:solidFill>
                <a:latin typeface="Verdana"/>
                <a:cs typeface="Verdana"/>
              </a:rPr>
              <a:t>7</a:t>
            </a:r>
            <a:r>
              <a:rPr sz="1400" spc="-80" dirty="0">
                <a:solidFill>
                  <a:srgbClr val="6A6195"/>
                </a:solidFill>
                <a:latin typeface="Verdana"/>
                <a:cs typeface="Verdana"/>
              </a:rPr>
              <a:t>2</a:t>
            </a:r>
            <a:r>
              <a:rPr sz="1400" spc="50" dirty="0">
                <a:solidFill>
                  <a:srgbClr val="6A6195"/>
                </a:solidFill>
                <a:latin typeface="Verdana"/>
                <a:cs typeface="Verdana"/>
              </a:rPr>
              <a:t>0</a:t>
            </a:r>
            <a:r>
              <a:rPr sz="1400" spc="15" dirty="0">
                <a:solidFill>
                  <a:srgbClr val="6A6195"/>
                </a:solidFill>
                <a:latin typeface="Verdana"/>
                <a:cs typeface="Verdana"/>
              </a:rPr>
              <a:t>88</a:t>
            </a:r>
            <a:r>
              <a:rPr sz="1400" spc="-85" dirty="0">
                <a:solidFill>
                  <a:srgbClr val="6A6195"/>
                </a:solidFill>
                <a:latin typeface="Verdana"/>
                <a:cs typeface="Verdana"/>
              </a:rPr>
              <a:t>5</a:t>
            </a:r>
            <a:r>
              <a:rPr sz="1400" spc="-25" dirty="0">
                <a:solidFill>
                  <a:srgbClr val="6A6195"/>
                </a:solidFill>
                <a:latin typeface="Verdana"/>
                <a:cs typeface="Verdana"/>
              </a:rPr>
              <a:t>6</a:t>
            </a:r>
            <a:r>
              <a:rPr sz="1400" spc="30" dirty="0">
                <a:solidFill>
                  <a:srgbClr val="6A6195"/>
                </a:solidFill>
                <a:latin typeface="Verdana"/>
                <a:cs typeface="Verdana"/>
              </a:rPr>
              <a:t>4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48458" y="336747"/>
            <a:ext cx="26111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975"/>
              </a:lnSpc>
            </a:pPr>
            <a:r>
              <a:rPr sz="2500" spc="-114" dirty="0">
                <a:solidFill>
                  <a:srgbClr val="FFFFFF"/>
                </a:solidFill>
                <a:latin typeface="Verdana"/>
                <a:cs typeface="Verdana"/>
              </a:rPr>
              <a:t>RIS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574" y="1396182"/>
            <a:ext cx="10339070" cy="531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spc="70" dirty="0">
                <a:solidFill>
                  <a:srgbClr val="67618F"/>
                </a:solidFill>
                <a:latin typeface="Tahoma"/>
                <a:cs typeface="Tahoma"/>
              </a:rPr>
              <a:t>Radiology</a:t>
            </a:r>
            <a:r>
              <a:rPr sz="1750" b="1" spc="4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750" b="1" spc="45" dirty="0">
                <a:solidFill>
                  <a:srgbClr val="67618F"/>
                </a:solidFill>
                <a:latin typeface="Tahoma"/>
                <a:cs typeface="Tahoma"/>
              </a:rPr>
              <a:t>Information</a:t>
            </a:r>
            <a:r>
              <a:rPr sz="17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750" b="1" spc="75" dirty="0">
                <a:solidFill>
                  <a:srgbClr val="67618F"/>
                </a:solidFill>
                <a:latin typeface="Tahoma"/>
                <a:cs typeface="Tahoma"/>
              </a:rPr>
              <a:t>System</a:t>
            </a:r>
            <a:r>
              <a:rPr sz="17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750" b="1" spc="-110" dirty="0">
                <a:solidFill>
                  <a:srgbClr val="67618F"/>
                </a:solidFill>
                <a:latin typeface="Tahoma"/>
                <a:cs typeface="Tahoma"/>
              </a:rPr>
              <a:t>(RIS):</a:t>
            </a:r>
            <a:endParaRPr sz="1750">
              <a:latin typeface="Tahoma"/>
              <a:cs typeface="Tahoma"/>
            </a:endParaRPr>
          </a:p>
          <a:p>
            <a:pPr marL="12700" marR="5080">
              <a:lnSpc>
                <a:spcPct val="171300"/>
              </a:lnSpc>
            </a:pPr>
            <a:r>
              <a:rPr sz="1750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Efficient </a:t>
            </a:r>
            <a:r>
              <a:rPr sz="1750" u="heavy" spc="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Ima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750" u="heavy" spc="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ing </a:t>
            </a:r>
            <a:r>
              <a:rPr sz="1750" u="heavy" spc="1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Workflow: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MedJacket's </a:t>
            </a:r>
            <a:r>
              <a:rPr sz="1750" spc="-80" dirty="0">
                <a:solidFill>
                  <a:srgbClr val="67618F"/>
                </a:solidFill>
                <a:latin typeface="Verdana"/>
                <a:cs typeface="Verdana"/>
              </a:rPr>
              <a:t>RIS </a:t>
            </a:r>
            <a:r>
              <a:rPr sz="1750" spc="80" dirty="0">
                <a:solidFill>
                  <a:srgbClr val="67618F"/>
                </a:solidFill>
                <a:latin typeface="Verdana"/>
                <a:cs typeface="Verdana"/>
              </a:rPr>
              <a:t>module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streamlines </a:t>
            </a:r>
            <a:r>
              <a:rPr sz="1750" spc="5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process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capturing,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storing,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80" dirty="0">
                <a:solidFill>
                  <a:srgbClr val="67618F"/>
                </a:solidFill>
                <a:latin typeface="Verdana"/>
                <a:cs typeface="Verdana"/>
              </a:rPr>
              <a:t>managing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5" dirty="0">
                <a:solidFill>
                  <a:srgbClr val="67618F"/>
                </a:solidFill>
                <a:latin typeface="Verdana"/>
                <a:cs typeface="Verdana"/>
              </a:rPr>
              <a:t>radiology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reports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images.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67618F"/>
                </a:solidFill>
                <a:latin typeface="Verdana"/>
                <a:cs typeface="Verdana"/>
              </a:rPr>
              <a:t>It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5" dirty="0">
                <a:solidFill>
                  <a:srgbClr val="67618F"/>
                </a:solidFill>
                <a:latin typeface="Verdana"/>
                <a:cs typeface="Verdana"/>
              </a:rPr>
              <a:t>optimizes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workflow </a:t>
            </a:r>
            <a:r>
              <a:rPr sz="1750" spc="-6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radiologists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80" dirty="0">
                <a:solidFill>
                  <a:srgbClr val="67618F"/>
                </a:solidFill>
                <a:latin typeface="Verdana"/>
                <a:cs typeface="Verdana"/>
              </a:rPr>
              <a:t>imaging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departments.</a:t>
            </a:r>
            <a:endParaRPr sz="1750">
              <a:latin typeface="Verdana"/>
              <a:cs typeface="Verdana"/>
            </a:endParaRPr>
          </a:p>
          <a:p>
            <a:pPr marL="12700" marR="81915">
              <a:lnSpc>
                <a:spcPct val="171300"/>
              </a:lnSpc>
              <a:spcBef>
                <a:spcPts val="5"/>
              </a:spcBef>
            </a:pPr>
            <a:r>
              <a:rPr sz="1750" u="heavy" spc="3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Inte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750" u="heavy" spc="3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ration </a:t>
            </a:r>
            <a:r>
              <a:rPr sz="1750" u="heavy" spc="6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with </a:t>
            </a:r>
            <a:r>
              <a:rPr sz="1750" u="heavy" spc="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Health </a:t>
            </a:r>
            <a:r>
              <a:rPr sz="1750" u="heavy" spc="-6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Score:</a:t>
            </a:r>
            <a:r>
              <a:rPr sz="1750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5" dirty="0">
                <a:solidFill>
                  <a:srgbClr val="67618F"/>
                </a:solidFill>
                <a:latin typeface="Verdana"/>
                <a:cs typeface="Verdana"/>
              </a:rPr>
              <a:t>Radiology </a:t>
            </a:r>
            <a:r>
              <a:rPr sz="1750" spc="-10" dirty="0">
                <a:solidFill>
                  <a:srgbClr val="67618F"/>
                </a:solidFill>
                <a:latin typeface="Verdana"/>
                <a:cs typeface="Verdana"/>
              </a:rPr>
              <a:t>reports, </a:t>
            </a:r>
            <a:r>
              <a:rPr sz="1750" spc="75" dirty="0">
                <a:solidFill>
                  <a:srgbClr val="67618F"/>
                </a:solidFill>
                <a:latin typeface="Verdana"/>
                <a:cs typeface="Verdana"/>
              </a:rPr>
              <a:t>including 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images, </a:t>
            </a:r>
            <a:r>
              <a:rPr sz="1750" spc="60" dirty="0">
                <a:solidFill>
                  <a:srgbClr val="67618F"/>
                </a:solidFill>
                <a:latin typeface="Verdana"/>
                <a:cs typeface="Verdana"/>
              </a:rPr>
              <a:t>can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be </a:t>
            </a:r>
            <a:r>
              <a:rPr sz="1750" spc="15" dirty="0">
                <a:solidFill>
                  <a:srgbClr val="67618F"/>
                </a:solidFill>
                <a:latin typeface="Verdana"/>
                <a:cs typeface="Verdana"/>
              </a:rPr>
              <a:t>securely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70" dirty="0">
                <a:solidFill>
                  <a:srgbClr val="67618F"/>
                </a:solidFill>
                <a:latin typeface="Verdana"/>
                <a:cs typeface="Verdana"/>
              </a:rPr>
              <a:t>uploaded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patient's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Score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within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7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application.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5" dirty="0">
                <a:solidFill>
                  <a:srgbClr val="67618F"/>
                </a:solidFill>
                <a:latin typeface="Verdana"/>
                <a:cs typeface="Verdana"/>
              </a:rPr>
              <a:t>integration </a:t>
            </a:r>
            <a:r>
              <a:rPr sz="1750" spc="-6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ensures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that </a:t>
            </a:r>
            <a:r>
              <a:rPr sz="1750" spc="75" dirty="0">
                <a:solidFill>
                  <a:srgbClr val="67618F"/>
                </a:solidFill>
                <a:latin typeface="Verdana"/>
                <a:cs typeface="Verdana"/>
              </a:rPr>
              <a:t>both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patients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providers </a:t>
            </a:r>
            <a:r>
              <a:rPr sz="1750" spc="15" dirty="0">
                <a:solidFill>
                  <a:srgbClr val="67618F"/>
                </a:solidFill>
                <a:latin typeface="Verdana"/>
                <a:cs typeface="Verdana"/>
              </a:rPr>
              <a:t>have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immediate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access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critical </a:t>
            </a:r>
            <a:r>
              <a:rPr sz="1750" spc="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80" dirty="0">
                <a:solidFill>
                  <a:srgbClr val="67618F"/>
                </a:solidFill>
                <a:latin typeface="Verdana"/>
                <a:cs typeface="Verdana"/>
              </a:rPr>
              <a:t>imaging</a:t>
            </a:r>
            <a:r>
              <a:rPr sz="17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information.</a:t>
            </a:r>
            <a:endParaRPr sz="1750">
              <a:latin typeface="Verdana"/>
              <a:cs typeface="Verdana"/>
            </a:endParaRPr>
          </a:p>
          <a:p>
            <a:pPr marL="12700" marR="915035">
              <a:lnSpc>
                <a:spcPct val="171300"/>
              </a:lnSpc>
            </a:pPr>
            <a:r>
              <a:rPr sz="1750" u="heavy" spc="6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Advanced</a:t>
            </a:r>
            <a:r>
              <a:rPr sz="1750" u="heavy" spc="-10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50" u="heavy" spc="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Ima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750" u="heavy" spc="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ing</a:t>
            </a:r>
            <a:r>
              <a:rPr sz="1750" u="heavy" spc="-10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50" u="heavy" spc="-1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Analytics: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67618F"/>
                </a:solidFill>
                <a:latin typeface="Verdana"/>
                <a:cs typeface="Verdana"/>
              </a:rPr>
              <a:t>RIS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provides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5" dirty="0">
                <a:solidFill>
                  <a:srgbClr val="67618F"/>
                </a:solidFill>
                <a:latin typeface="Verdana"/>
                <a:cs typeface="Verdana"/>
              </a:rPr>
              <a:t>tools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radiologists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analyze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50" spc="-6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5" dirty="0">
                <a:solidFill>
                  <a:srgbClr val="67618F"/>
                </a:solidFill>
                <a:latin typeface="Verdana"/>
                <a:cs typeface="Verdana"/>
              </a:rPr>
              <a:t>interpret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10" dirty="0">
                <a:solidFill>
                  <a:srgbClr val="67618F"/>
                </a:solidFill>
                <a:latin typeface="Verdana"/>
                <a:cs typeface="Verdana"/>
              </a:rPr>
              <a:t>images,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5" dirty="0">
                <a:solidFill>
                  <a:srgbClr val="67618F"/>
                </a:solidFill>
                <a:latin typeface="Verdana"/>
                <a:cs typeface="Verdana"/>
              </a:rPr>
              <a:t>allowing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accurate</a:t>
            </a:r>
            <a:r>
              <a:rPr sz="17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diagnoses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treatment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5" dirty="0">
                <a:solidFill>
                  <a:srgbClr val="67618F"/>
                </a:solidFill>
                <a:latin typeface="Verdana"/>
                <a:cs typeface="Verdana"/>
              </a:rPr>
              <a:t>planning.</a:t>
            </a:r>
            <a:endParaRPr sz="1750">
              <a:latin typeface="Verdana"/>
              <a:cs typeface="Verdana"/>
            </a:endParaRPr>
          </a:p>
          <a:p>
            <a:pPr marL="12700" marR="380365">
              <a:lnSpc>
                <a:spcPct val="171300"/>
              </a:lnSpc>
            </a:pP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Image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Archiving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67618F"/>
                </a:solidFill>
                <a:latin typeface="Verdana"/>
                <a:cs typeface="Verdana"/>
              </a:rPr>
              <a:t>Retrieval: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system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offers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archive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2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5" dirty="0">
                <a:solidFill>
                  <a:srgbClr val="67618F"/>
                </a:solidFill>
                <a:latin typeface="Verdana"/>
                <a:cs typeface="Verdana"/>
              </a:rPr>
              <a:t>radiology </a:t>
            </a:r>
            <a:r>
              <a:rPr sz="1750" spc="-6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0" dirty="0">
                <a:solidFill>
                  <a:srgbClr val="67618F"/>
                </a:solidFill>
                <a:latin typeface="Verdana"/>
                <a:cs typeface="Verdana"/>
              </a:rPr>
              <a:t>images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67618F"/>
                </a:solidFill>
                <a:latin typeface="Verdana"/>
                <a:cs typeface="Verdana"/>
              </a:rPr>
              <a:t>reports,</a:t>
            </a:r>
            <a:r>
              <a:rPr sz="17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facilitating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67618F"/>
                </a:solidFill>
                <a:latin typeface="Verdana"/>
                <a:cs typeface="Verdana"/>
              </a:rPr>
              <a:t>easy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dirty="0">
                <a:solidFill>
                  <a:srgbClr val="67618F"/>
                </a:solidFill>
                <a:latin typeface="Verdana"/>
                <a:cs typeface="Verdana"/>
              </a:rPr>
              <a:t>retrieval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40" dirty="0">
                <a:solidFill>
                  <a:srgbClr val="67618F"/>
                </a:solidFill>
                <a:latin typeface="Verdana"/>
                <a:cs typeface="Verdana"/>
              </a:rPr>
              <a:t>future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reference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50" spc="30" dirty="0">
                <a:solidFill>
                  <a:srgbClr val="67618F"/>
                </a:solidFill>
                <a:latin typeface="Verdana"/>
                <a:cs typeface="Verdana"/>
              </a:rPr>
              <a:t>comparison.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0215" y="33674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895"/>
              </a:lnSpc>
            </a:pPr>
            <a:r>
              <a:rPr sz="2500" spc="204" dirty="0">
                <a:solidFill>
                  <a:srgbClr val="FFFFFF"/>
                </a:solidFill>
                <a:latin typeface="Verdana"/>
                <a:cs typeface="Verdana"/>
              </a:rPr>
              <a:t>OPD</a:t>
            </a:r>
            <a:endParaRPr sz="250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9572" y="4529723"/>
            <a:ext cx="76165" cy="7616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9572" y="5519868"/>
            <a:ext cx="76165" cy="7616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9572" y="6014941"/>
            <a:ext cx="76165" cy="7616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9572" y="6510014"/>
            <a:ext cx="76165" cy="7616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9572" y="7005086"/>
            <a:ext cx="76165" cy="7616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46459" y="1584766"/>
            <a:ext cx="10008870" cy="5595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6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8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67618F"/>
                </a:solidFill>
                <a:latin typeface="Verdana"/>
                <a:cs typeface="Verdana"/>
              </a:rPr>
              <a:t>today's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fast-paced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environment,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67618F"/>
                </a:solidFill>
                <a:latin typeface="Verdana"/>
                <a:cs typeface="Verdana"/>
              </a:rPr>
              <a:t>every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75" dirty="0">
                <a:solidFill>
                  <a:srgbClr val="67618F"/>
                </a:solidFill>
                <a:latin typeface="Verdana"/>
                <a:cs typeface="Verdana"/>
              </a:rPr>
              <a:t>minute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0" dirty="0">
                <a:solidFill>
                  <a:srgbClr val="67618F"/>
                </a:solidFill>
                <a:latin typeface="Verdana"/>
                <a:cs typeface="Verdana"/>
              </a:rPr>
              <a:t>counts.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67618F"/>
                </a:solidFill>
                <a:latin typeface="Verdana"/>
                <a:cs typeface="Verdana"/>
              </a:rPr>
              <a:t>That's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5" dirty="0">
                <a:solidFill>
                  <a:srgbClr val="67618F"/>
                </a:solidFill>
                <a:latin typeface="Verdana"/>
                <a:cs typeface="Verdana"/>
              </a:rPr>
              <a:t>why</a:t>
            </a:r>
            <a:r>
              <a:rPr sz="18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" dirty="0">
                <a:solidFill>
                  <a:srgbClr val="67618F"/>
                </a:solidFill>
                <a:latin typeface="Verdana"/>
                <a:cs typeface="Verdana"/>
              </a:rPr>
              <a:t>we've</a:t>
            </a:r>
            <a:endParaRPr sz="1800">
              <a:latin typeface="Verdana"/>
              <a:cs typeface="Verdana"/>
            </a:endParaRPr>
          </a:p>
          <a:p>
            <a:pPr marL="12700" marR="760730">
              <a:lnSpc>
                <a:spcPct val="170100"/>
              </a:lnSpc>
            </a:pP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developed Medjacket </a:t>
            </a:r>
            <a:r>
              <a:rPr sz="1800" spc="45" dirty="0">
                <a:solidFill>
                  <a:srgbClr val="67618F"/>
                </a:solidFill>
                <a:latin typeface="Verdana"/>
                <a:cs typeface="Verdana"/>
              </a:rPr>
              <a:t>OPD, </a:t>
            </a:r>
            <a:r>
              <a:rPr sz="1800" spc="-20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800" spc="60" dirty="0">
                <a:solidFill>
                  <a:srgbClr val="67618F"/>
                </a:solidFill>
                <a:latin typeface="Verdana"/>
                <a:cs typeface="Verdana"/>
              </a:rPr>
              <a:t>cutting-edge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solution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designed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streamline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5" dirty="0">
                <a:solidFill>
                  <a:srgbClr val="67618F"/>
                </a:solidFill>
                <a:latin typeface="Verdana"/>
                <a:cs typeface="Verdana"/>
              </a:rPr>
              <a:t>outpatient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department </a:t>
            </a:r>
            <a:r>
              <a:rPr sz="1800" spc="-50" dirty="0">
                <a:solidFill>
                  <a:srgbClr val="67618F"/>
                </a:solidFill>
                <a:latin typeface="Verdana"/>
                <a:cs typeface="Verdana"/>
              </a:rPr>
              <a:t>visits. </a:t>
            </a:r>
            <a:r>
              <a:rPr sz="1800" spc="-60" dirty="0">
                <a:solidFill>
                  <a:srgbClr val="67618F"/>
                </a:solidFill>
                <a:latin typeface="Verdana"/>
                <a:cs typeface="Verdana"/>
              </a:rPr>
              <a:t>In </a:t>
            </a:r>
            <a:r>
              <a:rPr sz="1800" spc="-5" dirty="0">
                <a:solidFill>
                  <a:srgbClr val="67618F"/>
                </a:solidFill>
                <a:latin typeface="Verdana"/>
                <a:cs typeface="Verdana"/>
              </a:rPr>
              <a:t>just </a:t>
            </a:r>
            <a:r>
              <a:rPr sz="1800" spc="-10" dirty="0">
                <a:solidFill>
                  <a:srgbClr val="67618F"/>
                </a:solidFill>
                <a:latin typeface="Verdana"/>
                <a:cs typeface="Verdana"/>
              </a:rPr>
              <a:t>five </a:t>
            </a:r>
            <a:r>
              <a:rPr sz="1800" spc="20" dirty="0">
                <a:solidFill>
                  <a:srgbClr val="67618F"/>
                </a:solidFill>
                <a:latin typeface="Verdana"/>
                <a:cs typeface="Verdana"/>
              </a:rPr>
              <a:t>minutes,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our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system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provides </a:t>
            </a:r>
            <a:r>
              <a:rPr sz="1800" spc="-20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800" spc="-1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0" dirty="0">
                <a:solidFill>
                  <a:srgbClr val="67618F"/>
                </a:solidFill>
                <a:latin typeface="Verdana"/>
                <a:cs typeface="Verdana"/>
              </a:rPr>
              <a:t>view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67618F"/>
                </a:solidFill>
                <a:latin typeface="Verdana"/>
                <a:cs typeface="Verdana"/>
              </a:rPr>
              <a:t>vital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5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" dirty="0">
                <a:solidFill>
                  <a:srgbClr val="67618F"/>
                </a:solidFill>
                <a:latin typeface="Verdana"/>
                <a:cs typeface="Verdana"/>
              </a:rPr>
              <a:t>metrics,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ensuring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efficient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precise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0" dirty="0">
                <a:solidFill>
                  <a:srgbClr val="67618F"/>
                </a:solidFill>
                <a:latin typeface="Verdana"/>
                <a:cs typeface="Verdana"/>
              </a:rPr>
              <a:t>care </a:t>
            </a:r>
            <a:r>
              <a:rPr sz="1800" spc="-6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67618F"/>
                </a:solidFill>
                <a:latin typeface="Verdana"/>
                <a:cs typeface="Verdana"/>
              </a:rPr>
              <a:t>delivery.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sz="1800" spc="7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45" dirty="0">
                <a:solidFill>
                  <a:srgbClr val="67618F"/>
                </a:solidFill>
                <a:latin typeface="Verdana"/>
                <a:cs typeface="Verdana"/>
              </a:rPr>
              <a:t>OPD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67618F"/>
                </a:solidFill>
                <a:latin typeface="Verdana"/>
                <a:cs typeface="Verdana"/>
              </a:rPr>
              <a:t>offers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0" dirty="0">
                <a:solidFill>
                  <a:srgbClr val="67618F"/>
                </a:solidFill>
                <a:latin typeface="Verdana"/>
                <a:cs typeface="Verdana"/>
              </a:rPr>
              <a:t>real-time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critical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5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0" dirty="0">
                <a:solidFill>
                  <a:srgbClr val="67618F"/>
                </a:solidFill>
                <a:latin typeface="Verdana"/>
                <a:cs typeface="Verdana"/>
              </a:rPr>
              <a:t>indicators,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including:</a:t>
            </a:r>
            <a:endParaRPr sz="1800">
              <a:latin typeface="Verdana"/>
              <a:cs typeface="Verdana"/>
            </a:endParaRPr>
          </a:p>
          <a:p>
            <a:pPr marL="422275" marR="721995">
              <a:lnSpc>
                <a:spcPts val="3900"/>
              </a:lnSpc>
              <a:spcBef>
                <a:spcPts val="345"/>
              </a:spcBef>
            </a:pPr>
            <a:r>
              <a:rPr sz="1900" b="1" spc="-125" dirty="0">
                <a:solidFill>
                  <a:srgbClr val="67618F"/>
                </a:solidFill>
                <a:latin typeface="Verdana"/>
                <a:cs typeface="Verdana"/>
              </a:rPr>
              <a:t>Spo2:</a:t>
            </a:r>
            <a:r>
              <a:rPr sz="1900" b="1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35" dirty="0">
                <a:solidFill>
                  <a:srgbClr val="67618F"/>
                </a:solidFill>
                <a:latin typeface="Verdana"/>
                <a:cs typeface="Verdana"/>
              </a:rPr>
              <a:t>Oxygen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30" dirty="0">
                <a:solidFill>
                  <a:srgbClr val="67618F"/>
                </a:solidFill>
                <a:latin typeface="Verdana"/>
                <a:cs typeface="Verdana"/>
              </a:rPr>
              <a:t>saturation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45" dirty="0">
                <a:solidFill>
                  <a:srgbClr val="67618F"/>
                </a:solidFill>
                <a:latin typeface="Verdana"/>
                <a:cs typeface="Verdana"/>
              </a:rPr>
              <a:t>levels.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20" dirty="0">
                <a:solidFill>
                  <a:srgbClr val="67618F"/>
                </a:solidFill>
                <a:latin typeface="Verdana"/>
                <a:cs typeface="Verdana"/>
              </a:rPr>
              <a:t>Glucose: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5" dirty="0">
                <a:solidFill>
                  <a:srgbClr val="67618F"/>
                </a:solidFill>
                <a:latin typeface="Verdana"/>
                <a:cs typeface="Verdana"/>
              </a:rPr>
              <a:t>Blood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30" dirty="0">
                <a:solidFill>
                  <a:srgbClr val="67618F"/>
                </a:solidFill>
                <a:latin typeface="Verdana"/>
                <a:cs typeface="Verdana"/>
              </a:rPr>
              <a:t>sugar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5" dirty="0">
                <a:solidFill>
                  <a:srgbClr val="67618F"/>
                </a:solidFill>
                <a:latin typeface="Verdana"/>
                <a:cs typeface="Verdana"/>
              </a:rPr>
              <a:t>levels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diabetes </a:t>
            </a:r>
            <a:r>
              <a:rPr sz="1900" spc="-6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0" dirty="0">
                <a:solidFill>
                  <a:srgbClr val="67618F"/>
                </a:solidFill>
                <a:latin typeface="Verdana"/>
                <a:cs typeface="Verdana"/>
              </a:rPr>
              <a:t>management.</a:t>
            </a:r>
            <a:endParaRPr sz="1900">
              <a:latin typeface="Verdana"/>
              <a:cs typeface="Verdana"/>
            </a:endParaRPr>
          </a:p>
          <a:p>
            <a:pPr marL="422275">
              <a:lnSpc>
                <a:spcPct val="100000"/>
              </a:lnSpc>
              <a:spcBef>
                <a:spcPts val="1215"/>
              </a:spcBef>
            </a:pPr>
            <a:r>
              <a:rPr sz="1900" b="1" spc="-45" dirty="0">
                <a:solidFill>
                  <a:srgbClr val="67618F"/>
                </a:solidFill>
                <a:latin typeface="Verdana"/>
                <a:cs typeface="Verdana"/>
              </a:rPr>
              <a:t>Hemoglobin:</a:t>
            </a:r>
            <a:r>
              <a:rPr sz="19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0" dirty="0">
                <a:solidFill>
                  <a:srgbClr val="67618F"/>
                </a:solidFill>
                <a:latin typeface="Verdana"/>
                <a:cs typeface="Verdana"/>
              </a:rPr>
              <a:t>Vital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15" dirty="0">
                <a:solidFill>
                  <a:srgbClr val="67618F"/>
                </a:solidFill>
                <a:latin typeface="Verdana"/>
                <a:cs typeface="Verdana"/>
              </a:rPr>
              <a:t>assessing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5" dirty="0">
                <a:solidFill>
                  <a:srgbClr val="67618F"/>
                </a:solidFill>
                <a:latin typeface="Verdana"/>
                <a:cs typeface="Verdana"/>
              </a:rPr>
              <a:t>anemia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overall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blood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health.</a:t>
            </a:r>
            <a:endParaRPr sz="1900">
              <a:latin typeface="Verdana"/>
              <a:cs typeface="Verdana"/>
            </a:endParaRPr>
          </a:p>
          <a:p>
            <a:pPr marL="422275">
              <a:lnSpc>
                <a:spcPct val="100000"/>
              </a:lnSpc>
              <a:spcBef>
                <a:spcPts val="1614"/>
              </a:spcBef>
            </a:pPr>
            <a:r>
              <a:rPr sz="1900" b="1" spc="-65" dirty="0">
                <a:solidFill>
                  <a:srgbClr val="67618F"/>
                </a:solidFill>
                <a:latin typeface="Verdana"/>
                <a:cs typeface="Verdana"/>
              </a:rPr>
              <a:t>Temperature:</a:t>
            </a:r>
            <a:r>
              <a:rPr sz="1900" b="1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5" dirty="0">
                <a:solidFill>
                  <a:srgbClr val="67618F"/>
                </a:solidFill>
                <a:latin typeface="Verdana"/>
                <a:cs typeface="Verdana"/>
              </a:rPr>
              <a:t>body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0" dirty="0">
                <a:solidFill>
                  <a:srgbClr val="67618F"/>
                </a:solidFill>
                <a:latin typeface="Verdana"/>
                <a:cs typeface="Verdana"/>
              </a:rPr>
              <a:t>temperature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10" dirty="0">
                <a:solidFill>
                  <a:srgbClr val="67618F"/>
                </a:solidFill>
                <a:latin typeface="Verdana"/>
                <a:cs typeface="Verdana"/>
              </a:rPr>
              <a:t>fever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30" dirty="0">
                <a:solidFill>
                  <a:srgbClr val="67618F"/>
                </a:solidFill>
                <a:latin typeface="Verdana"/>
                <a:cs typeface="Verdana"/>
              </a:rPr>
              <a:t>detection.</a:t>
            </a:r>
            <a:endParaRPr sz="1900">
              <a:latin typeface="Verdana"/>
              <a:cs typeface="Verdana"/>
            </a:endParaRPr>
          </a:p>
          <a:p>
            <a:pPr marL="422275">
              <a:lnSpc>
                <a:spcPct val="100000"/>
              </a:lnSpc>
              <a:spcBef>
                <a:spcPts val="1620"/>
              </a:spcBef>
            </a:pPr>
            <a:r>
              <a:rPr sz="1900" b="1" spc="-25" dirty="0">
                <a:solidFill>
                  <a:srgbClr val="67618F"/>
                </a:solidFill>
                <a:latin typeface="Verdana"/>
                <a:cs typeface="Verdana"/>
              </a:rPr>
              <a:t>Blood</a:t>
            </a:r>
            <a:r>
              <a:rPr sz="19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b="1" spc="-85" dirty="0">
                <a:solidFill>
                  <a:srgbClr val="67618F"/>
                </a:solidFill>
                <a:latin typeface="Verdana"/>
                <a:cs typeface="Verdana"/>
              </a:rPr>
              <a:t>Pressure:</a:t>
            </a:r>
            <a:r>
              <a:rPr sz="1900" b="1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Evaluating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5" dirty="0">
                <a:solidFill>
                  <a:srgbClr val="67618F"/>
                </a:solidFill>
                <a:latin typeface="Verdana"/>
                <a:cs typeface="Verdana"/>
              </a:rPr>
              <a:t>cardiovascular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dirty="0">
                <a:solidFill>
                  <a:srgbClr val="67618F"/>
                </a:solidFill>
                <a:latin typeface="Verdana"/>
                <a:cs typeface="Verdana"/>
              </a:rPr>
              <a:t>health.</a:t>
            </a:r>
            <a:endParaRPr sz="1900">
              <a:latin typeface="Verdana"/>
              <a:cs typeface="Verdana"/>
            </a:endParaRPr>
          </a:p>
          <a:p>
            <a:pPr marL="422275">
              <a:lnSpc>
                <a:spcPct val="100000"/>
              </a:lnSpc>
              <a:spcBef>
                <a:spcPts val="1620"/>
              </a:spcBef>
            </a:pPr>
            <a:r>
              <a:rPr sz="1900" b="1" spc="-25" dirty="0">
                <a:solidFill>
                  <a:srgbClr val="67618F"/>
                </a:solidFill>
                <a:latin typeface="Verdana"/>
                <a:cs typeface="Verdana"/>
              </a:rPr>
              <a:t>Blood</a:t>
            </a:r>
            <a:r>
              <a:rPr sz="19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b="1" spc="-125" dirty="0">
                <a:solidFill>
                  <a:srgbClr val="67618F"/>
                </a:solidFill>
                <a:latin typeface="Verdana"/>
                <a:cs typeface="Verdana"/>
              </a:rPr>
              <a:t>Gas:</a:t>
            </a:r>
            <a:r>
              <a:rPr sz="1900" b="1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Analyzing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" dirty="0">
                <a:solidFill>
                  <a:srgbClr val="67618F"/>
                </a:solidFill>
                <a:latin typeface="Verdana"/>
                <a:cs typeface="Verdana"/>
              </a:rPr>
              <a:t>respiratory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65" dirty="0">
                <a:solidFill>
                  <a:srgbClr val="67618F"/>
                </a:solidFill>
                <a:latin typeface="Verdana"/>
                <a:cs typeface="Verdana"/>
              </a:rPr>
              <a:t>function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5" dirty="0">
                <a:solidFill>
                  <a:srgbClr val="67618F"/>
                </a:solidFill>
                <a:latin typeface="Verdana"/>
                <a:cs typeface="Verdana"/>
              </a:rPr>
              <a:t>acid-base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0" dirty="0">
                <a:solidFill>
                  <a:srgbClr val="67618F"/>
                </a:solidFill>
                <a:latin typeface="Verdana"/>
                <a:cs typeface="Verdana"/>
              </a:rPr>
              <a:t>balance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33674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975"/>
              </a:lnSpc>
            </a:pPr>
            <a:r>
              <a:rPr sz="2500" spc="40" dirty="0"/>
              <a:t>Third</a:t>
            </a:r>
            <a:r>
              <a:rPr sz="2500" spc="-175" dirty="0"/>
              <a:t> </a:t>
            </a:r>
            <a:r>
              <a:rPr sz="2500" spc="45" dirty="0"/>
              <a:t>Party</a:t>
            </a:r>
            <a:r>
              <a:rPr sz="2500" spc="-175" dirty="0"/>
              <a:t> </a:t>
            </a:r>
            <a:r>
              <a:rPr sz="2500" spc="40" dirty="0"/>
              <a:t>Integration</a:t>
            </a:r>
            <a:endParaRPr sz="25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3234">
              <a:lnSpc>
                <a:spcPct val="100000"/>
              </a:lnSpc>
              <a:spcBef>
                <a:spcPts val="95"/>
              </a:spcBef>
            </a:pPr>
            <a:r>
              <a:rPr spc="55" dirty="0"/>
              <a:t>MedJacket's</a:t>
            </a:r>
            <a:r>
              <a:rPr spc="-125" dirty="0"/>
              <a:t> </a:t>
            </a:r>
            <a:r>
              <a:rPr spc="20" dirty="0"/>
              <a:t>third-party</a:t>
            </a:r>
            <a:r>
              <a:rPr spc="-120" dirty="0"/>
              <a:t> </a:t>
            </a:r>
            <a:r>
              <a:rPr spc="35" dirty="0"/>
              <a:t>device</a:t>
            </a:r>
            <a:r>
              <a:rPr spc="-120" dirty="0"/>
              <a:t> </a:t>
            </a:r>
            <a:r>
              <a:rPr spc="50" dirty="0"/>
              <a:t>integration</a:t>
            </a:r>
            <a:r>
              <a:rPr spc="-120" dirty="0"/>
              <a:t> </a:t>
            </a:r>
            <a:r>
              <a:rPr spc="55" dirty="0"/>
              <a:t>opens</a:t>
            </a:r>
            <a:r>
              <a:rPr spc="-120" dirty="0"/>
              <a:t> </a:t>
            </a:r>
            <a:r>
              <a:rPr spc="-25" dirty="0"/>
              <a:t>a</a:t>
            </a:r>
            <a:r>
              <a:rPr spc="-120" dirty="0"/>
              <a:t> </a:t>
            </a:r>
            <a:r>
              <a:rPr spc="60" dirty="0"/>
              <a:t>world</a:t>
            </a:r>
            <a:r>
              <a:rPr spc="-120" dirty="0"/>
              <a:t> </a:t>
            </a:r>
            <a:r>
              <a:rPr spc="15" dirty="0"/>
              <a:t>of</a:t>
            </a:r>
            <a:r>
              <a:rPr spc="-120" dirty="0"/>
              <a:t> </a:t>
            </a:r>
            <a:r>
              <a:rPr spc="25" dirty="0"/>
              <a:t>possibilities</a:t>
            </a:r>
            <a:r>
              <a:rPr spc="-120" dirty="0"/>
              <a:t> </a:t>
            </a:r>
            <a:r>
              <a:rPr dirty="0"/>
              <a:t>for</a:t>
            </a:r>
          </a:p>
          <a:p>
            <a:pPr marL="483234" marR="5080">
              <a:lnSpc>
                <a:spcPct val="171800"/>
              </a:lnSpc>
            </a:pPr>
            <a:r>
              <a:rPr spc="40" dirty="0"/>
              <a:t>healthcare</a:t>
            </a:r>
            <a:r>
              <a:rPr spc="-114" dirty="0"/>
              <a:t> </a:t>
            </a:r>
            <a:r>
              <a:rPr spc="-10" dirty="0"/>
              <a:t>providers.</a:t>
            </a:r>
            <a:r>
              <a:rPr spc="-114" dirty="0"/>
              <a:t> </a:t>
            </a:r>
            <a:r>
              <a:rPr spc="-95" dirty="0"/>
              <a:t>It</a:t>
            </a:r>
            <a:r>
              <a:rPr spc="-114" dirty="0"/>
              <a:t> </a:t>
            </a:r>
            <a:r>
              <a:rPr spc="25" dirty="0"/>
              <a:t>allows</a:t>
            </a:r>
            <a:r>
              <a:rPr spc="-114" dirty="0"/>
              <a:t> </a:t>
            </a:r>
            <a:r>
              <a:rPr dirty="0"/>
              <a:t>for</a:t>
            </a:r>
            <a:r>
              <a:rPr spc="-114" dirty="0"/>
              <a:t> </a:t>
            </a:r>
            <a:r>
              <a:rPr spc="55" dirty="0"/>
              <a:t>the</a:t>
            </a:r>
            <a:r>
              <a:rPr spc="-114" dirty="0"/>
              <a:t> </a:t>
            </a:r>
            <a:r>
              <a:rPr spc="15" dirty="0"/>
              <a:t>seamless</a:t>
            </a:r>
            <a:r>
              <a:rPr spc="-114" dirty="0"/>
              <a:t> </a:t>
            </a:r>
            <a:r>
              <a:rPr spc="50" dirty="0"/>
              <a:t>incorporation</a:t>
            </a:r>
            <a:r>
              <a:rPr spc="-114" dirty="0"/>
              <a:t> </a:t>
            </a:r>
            <a:r>
              <a:rPr spc="15" dirty="0"/>
              <a:t>of</a:t>
            </a:r>
            <a:r>
              <a:rPr spc="-114" dirty="0"/>
              <a:t> </a:t>
            </a:r>
            <a:r>
              <a:rPr spc="-25" dirty="0"/>
              <a:t>a</a:t>
            </a:r>
            <a:r>
              <a:rPr spc="-114" dirty="0"/>
              <a:t> </a:t>
            </a:r>
            <a:r>
              <a:rPr spc="75" dirty="0"/>
              <a:t>wide</a:t>
            </a:r>
            <a:r>
              <a:rPr spc="-114" dirty="0"/>
              <a:t> </a:t>
            </a:r>
            <a:r>
              <a:rPr spc="50" dirty="0"/>
              <a:t>range </a:t>
            </a:r>
            <a:r>
              <a:rPr spc="-690" dirty="0"/>
              <a:t> </a:t>
            </a:r>
            <a:r>
              <a:rPr spc="15" dirty="0"/>
              <a:t>of</a:t>
            </a:r>
            <a:r>
              <a:rPr spc="-110" dirty="0"/>
              <a:t> </a:t>
            </a:r>
            <a:r>
              <a:rPr spc="10" dirty="0"/>
              <a:t>external</a:t>
            </a:r>
            <a:r>
              <a:rPr spc="-105" dirty="0"/>
              <a:t> </a:t>
            </a:r>
            <a:r>
              <a:rPr spc="65" dirty="0"/>
              <a:t>medical</a:t>
            </a:r>
            <a:r>
              <a:rPr spc="-110" dirty="0"/>
              <a:t> </a:t>
            </a:r>
            <a:r>
              <a:rPr spc="-15" dirty="0"/>
              <a:t>devices,</a:t>
            </a:r>
            <a:r>
              <a:rPr spc="-105" dirty="0"/>
              <a:t> </a:t>
            </a:r>
            <a:r>
              <a:rPr spc="60" dirty="0"/>
              <a:t>expanding</a:t>
            </a:r>
            <a:r>
              <a:rPr spc="-110" dirty="0"/>
              <a:t> </a:t>
            </a:r>
            <a:r>
              <a:rPr spc="55" dirty="0"/>
              <a:t>the</a:t>
            </a:r>
            <a:r>
              <a:rPr spc="-105" dirty="0"/>
              <a:t> </a:t>
            </a:r>
            <a:r>
              <a:rPr spc="55" dirty="0"/>
              <a:t>scope</a:t>
            </a:r>
            <a:r>
              <a:rPr spc="-110" dirty="0"/>
              <a:t> </a:t>
            </a:r>
            <a:r>
              <a:rPr spc="15" dirty="0"/>
              <a:t>of</a:t>
            </a:r>
            <a:r>
              <a:rPr spc="-105" dirty="0"/>
              <a:t> </a:t>
            </a:r>
            <a:r>
              <a:rPr spc="50" dirty="0"/>
              <a:t>patient</a:t>
            </a:r>
            <a:r>
              <a:rPr spc="-110" dirty="0"/>
              <a:t> </a:t>
            </a:r>
            <a:r>
              <a:rPr spc="70" dirty="0"/>
              <a:t>monitoring</a:t>
            </a:r>
            <a:r>
              <a:rPr spc="-105" dirty="0"/>
              <a:t> </a:t>
            </a:r>
            <a:r>
              <a:rPr spc="70" dirty="0"/>
              <a:t>and </a:t>
            </a:r>
            <a:r>
              <a:rPr spc="75" dirty="0"/>
              <a:t> </a:t>
            </a:r>
            <a:r>
              <a:rPr spc="20" dirty="0"/>
              <a:t>diagnostics.</a:t>
            </a:r>
          </a:p>
          <a:p>
            <a:pPr marL="716280" indent="-233679">
              <a:lnSpc>
                <a:spcPct val="100000"/>
              </a:lnSpc>
              <a:spcBef>
                <a:spcPts val="1725"/>
              </a:spcBef>
              <a:buChar char="o"/>
              <a:tabLst>
                <a:tab pos="716915" algn="l"/>
              </a:tabLst>
            </a:pPr>
            <a:r>
              <a:rPr spc="-525" dirty="0"/>
              <a:t>1</a:t>
            </a:r>
            <a:r>
              <a:rPr spc="-140" dirty="0"/>
              <a:t>2</a:t>
            </a:r>
            <a:r>
              <a:rPr spc="-120" dirty="0"/>
              <a:t> </a:t>
            </a:r>
            <a:r>
              <a:rPr spc="85" dirty="0"/>
              <a:t>L</a:t>
            </a:r>
            <a:r>
              <a:rPr spc="40" dirty="0"/>
              <a:t>e</a:t>
            </a:r>
            <a:r>
              <a:rPr dirty="0"/>
              <a:t>a</a:t>
            </a:r>
            <a:r>
              <a:rPr spc="105" dirty="0"/>
              <a:t>d</a:t>
            </a:r>
            <a:r>
              <a:rPr spc="-120" dirty="0"/>
              <a:t> </a:t>
            </a:r>
            <a:r>
              <a:rPr spc="95" dirty="0"/>
              <a:t>E</a:t>
            </a:r>
            <a:r>
              <a:rPr spc="65" dirty="0"/>
              <a:t>C</a:t>
            </a:r>
            <a:r>
              <a:rPr spc="-10" dirty="0"/>
              <a:t>G</a:t>
            </a:r>
          </a:p>
          <a:p>
            <a:pPr marL="716280" indent="-233679">
              <a:lnSpc>
                <a:spcPct val="100000"/>
              </a:lnSpc>
              <a:spcBef>
                <a:spcPts val="1725"/>
              </a:spcBef>
              <a:buChar char="o"/>
              <a:tabLst>
                <a:tab pos="716915" algn="l"/>
              </a:tabLst>
            </a:pPr>
            <a:r>
              <a:rPr spc="30" dirty="0"/>
              <a:t>Ventilator</a:t>
            </a:r>
          </a:p>
          <a:p>
            <a:pPr marL="716280" indent="-233679">
              <a:lnSpc>
                <a:spcPct val="100000"/>
              </a:lnSpc>
              <a:spcBef>
                <a:spcPts val="1720"/>
              </a:spcBef>
              <a:buChar char="o"/>
              <a:tabLst>
                <a:tab pos="716915" algn="l"/>
              </a:tabLst>
            </a:pPr>
            <a:r>
              <a:rPr spc="70" dirty="0"/>
              <a:t>Bio</a:t>
            </a:r>
            <a:r>
              <a:rPr spc="-140" dirty="0"/>
              <a:t> </a:t>
            </a:r>
            <a:r>
              <a:rPr spc="35" dirty="0"/>
              <a:t>chemistry</a:t>
            </a:r>
            <a:r>
              <a:rPr spc="-135" dirty="0"/>
              <a:t> </a:t>
            </a:r>
            <a:r>
              <a:rPr spc="5" dirty="0"/>
              <a:t>analyzer</a:t>
            </a:r>
          </a:p>
          <a:p>
            <a:pPr marL="716280" indent="-233679">
              <a:lnSpc>
                <a:spcPct val="100000"/>
              </a:lnSpc>
              <a:spcBef>
                <a:spcPts val="1725"/>
              </a:spcBef>
              <a:buChar char="o"/>
              <a:tabLst>
                <a:tab pos="716915" algn="l"/>
              </a:tabLst>
            </a:pPr>
            <a:r>
              <a:rPr spc="15" dirty="0"/>
              <a:t>Arterial</a:t>
            </a:r>
            <a:r>
              <a:rPr spc="-135" dirty="0"/>
              <a:t> </a:t>
            </a:r>
            <a:r>
              <a:rPr spc="75" dirty="0"/>
              <a:t>blood</a:t>
            </a:r>
            <a:r>
              <a:rPr spc="-135" dirty="0"/>
              <a:t> </a:t>
            </a:r>
            <a:r>
              <a:rPr spc="25" dirty="0"/>
              <a:t>gas</a:t>
            </a:r>
            <a:r>
              <a:rPr spc="-135" dirty="0"/>
              <a:t> </a:t>
            </a:r>
            <a:r>
              <a:rPr spc="-5" dirty="0"/>
              <a:t>analysis</a:t>
            </a:r>
          </a:p>
          <a:p>
            <a:pPr marL="716280" indent="-233679">
              <a:lnSpc>
                <a:spcPct val="100000"/>
              </a:lnSpc>
              <a:spcBef>
                <a:spcPts val="1725"/>
              </a:spcBef>
              <a:buChar char="o"/>
              <a:tabLst>
                <a:tab pos="716915" algn="l"/>
              </a:tabLst>
            </a:pPr>
            <a:r>
              <a:rPr spc="25" dirty="0"/>
              <a:t>Inbuilt</a:t>
            </a:r>
            <a:r>
              <a:rPr spc="-125" dirty="0"/>
              <a:t> </a:t>
            </a:r>
            <a:r>
              <a:rPr dirty="0"/>
              <a:t>asterisk</a:t>
            </a:r>
            <a:r>
              <a:rPr spc="-120" dirty="0"/>
              <a:t> </a:t>
            </a:r>
            <a:r>
              <a:rPr spc="60" dirty="0"/>
              <a:t>telephone</a:t>
            </a:r>
            <a:r>
              <a:rPr spc="-120" dirty="0"/>
              <a:t> </a:t>
            </a:r>
            <a:r>
              <a:rPr dirty="0"/>
              <a:t>for</a:t>
            </a:r>
            <a:r>
              <a:rPr spc="-120" dirty="0"/>
              <a:t> </a:t>
            </a:r>
            <a:r>
              <a:rPr spc="25" dirty="0"/>
              <a:t>care</a:t>
            </a:r>
            <a:r>
              <a:rPr spc="-120" dirty="0"/>
              <a:t> </a:t>
            </a:r>
            <a:r>
              <a:rPr spc="20" dirty="0"/>
              <a:t>providers</a:t>
            </a:r>
          </a:p>
          <a:p>
            <a:pPr marL="716280" indent="-233679">
              <a:lnSpc>
                <a:spcPct val="100000"/>
              </a:lnSpc>
              <a:spcBef>
                <a:spcPts val="1720"/>
              </a:spcBef>
              <a:buChar char="o"/>
              <a:tabLst>
                <a:tab pos="716915" algn="l"/>
              </a:tabLst>
            </a:pPr>
            <a:r>
              <a:rPr spc="60" dirty="0"/>
              <a:t>Doctor</a:t>
            </a:r>
            <a:r>
              <a:rPr spc="-120" dirty="0"/>
              <a:t> </a:t>
            </a:r>
            <a:r>
              <a:rPr spc="70" dirty="0"/>
              <a:t>and</a:t>
            </a:r>
            <a:r>
              <a:rPr spc="-120" dirty="0"/>
              <a:t> </a:t>
            </a:r>
            <a:r>
              <a:rPr spc="30" dirty="0"/>
              <a:t>nurse</a:t>
            </a:r>
            <a:r>
              <a:rPr spc="-120" dirty="0"/>
              <a:t> </a:t>
            </a:r>
            <a:r>
              <a:rPr spc="40" dirty="0"/>
              <a:t>notes</a:t>
            </a:r>
            <a:r>
              <a:rPr spc="-120" dirty="0"/>
              <a:t> </a:t>
            </a:r>
            <a:r>
              <a:rPr spc="55" dirty="0"/>
              <a:t>chronological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33674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4445" rIns="0" bIns="0" rtlCol="0">
            <a:spAutoFit/>
          </a:bodyPr>
          <a:lstStyle/>
          <a:p>
            <a:pPr marR="458470" algn="ctr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AI/ML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751" y="1312211"/>
            <a:ext cx="66644" cy="666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751" y="2787907"/>
            <a:ext cx="66644" cy="666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751" y="3968465"/>
            <a:ext cx="66644" cy="666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751" y="5149022"/>
            <a:ext cx="66644" cy="6664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751" y="6034440"/>
            <a:ext cx="66644" cy="6664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12199" y="1143049"/>
            <a:ext cx="9177655" cy="5928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3900"/>
              </a:lnSpc>
              <a:spcBef>
                <a:spcPts val="95"/>
              </a:spcBef>
            </a:pPr>
            <a:r>
              <a:rPr sz="1700" b="1" u="heavy" spc="-16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AI/ML</a:t>
            </a:r>
            <a:r>
              <a:rPr sz="1700" b="1" u="heavy" spc="-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7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Inte</a:t>
            </a:r>
            <a:r>
              <a:rPr sz="1700" b="1" spc="-7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700" b="1" u="heavy" spc="-7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ration:</a:t>
            </a:r>
            <a:r>
              <a:rPr sz="1700" b="1" spc="-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integrates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67618F"/>
                </a:solidFill>
                <a:latin typeface="Verdana"/>
                <a:cs typeface="Verdana"/>
              </a:rPr>
              <a:t>AI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40" dirty="0">
                <a:solidFill>
                  <a:srgbClr val="67618F"/>
                </a:solidFill>
                <a:latin typeface="Verdana"/>
                <a:cs typeface="Verdana"/>
              </a:rPr>
              <a:t>ML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diagnostic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advice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based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on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reported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symptoms,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utilizing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evolving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machine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learning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algorithms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that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continuously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learn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from </a:t>
            </a:r>
            <a:r>
              <a:rPr sz="1700" spc="-10" dirty="0">
                <a:solidFill>
                  <a:srgbClr val="67618F"/>
                </a:solidFill>
                <a:latin typeface="Verdana"/>
                <a:cs typeface="Verdana"/>
              </a:rPr>
              <a:t>vast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medical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datasets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enhance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accuracy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suggesting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potential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conditions.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52705">
              <a:lnSpc>
                <a:spcPct val="113900"/>
              </a:lnSpc>
            </a:pPr>
            <a:r>
              <a:rPr sz="1700" b="1" u="heavy" spc="-7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User-Friendl</a:t>
            </a:r>
            <a:r>
              <a:rPr sz="1700" b="1" spc="-70" dirty="0">
                <a:solidFill>
                  <a:srgbClr val="67618F"/>
                </a:solidFill>
                <a:latin typeface="Verdana"/>
                <a:cs typeface="Verdana"/>
              </a:rPr>
              <a:t>y</a:t>
            </a:r>
            <a:r>
              <a:rPr sz="1700" b="1" u="heavy" spc="-7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8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Interface:</a:t>
            </a:r>
            <a:r>
              <a:rPr sz="1700" b="1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Users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input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symptoms </a:t>
            </a:r>
            <a:r>
              <a:rPr sz="1700" spc="-20" dirty="0">
                <a:solidFill>
                  <a:srgbClr val="67618F"/>
                </a:solidFill>
                <a:latin typeface="Verdana"/>
                <a:cs typeface="Verdana"/>
              </a:rPr>
              <a:t>via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an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intuitive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interface,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5" dirty="0">
                <a:solidFill>
                  <a:srgbClr val="67618F"/>
                </a:solidFill>
                <a:latin typeface="Verdana"/>
                <a:cs typeface="Verdana"/>
              </a:rPr>
              <a:t>prompting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Medjacket's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67618F"/>
                </a:solidFill>
                <a:latin typeface="Verdana"/>
                <a:cs typeface="Verdana"/>
              </a:rPr>
              <a:t>AI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system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generate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ranked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list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probable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diagnoses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using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pattern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recognition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statistical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67618F"/>
                </a:solidFill>
                <a:latin typeface="Verdana"/>
                <a:cs typeface="Verdana"/>
              </a:rPr>
              <a:t>analysis.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142240">
              <a:lnSpc>
                <a:spcPct val="113900"/>
              </a:lnSpc>
            </a:pPr>
            <a:r>
              <a:rPr sz="1700" b="1" u="heavy" spc="-2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Continuous</a:t>
            </a:r>
            <a:r>
              <a:rPr sz="1700" b="1" u="heavy" spc="-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32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Im</a:t>
            </a:r>
            <a:r>
              <a:rPr sz="1700" b="1" spc="-320" dirty="0">
                <a:solidFill>
                  <a:srgbClr val="67618F"/>
                </a:solidFill>
                <a:latin typeface="Verdana"/>
                <a:cs typeface="Verdana"/>
              </a:rPr>
              <a:t>p</a:t>
            </a:r>
            <a:r>
              <a:rPr sz="1700" b="1" u="heavy" spc="-18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rovement:</a:t>
            </a:r>
            <a:r>
              <a:rPr sz="1700" b="1" spc="-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app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continually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refines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its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algorithms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using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real-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time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data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user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feedback,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ensuring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increasingly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accurate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personalized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diagnostic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advice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over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time.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310515">
              <a:lnSpc>
                <a:spcPct val="113900"/>
              </a:lnSpc>
            </a:pPr>
            <a:r>
              <a:rPr sz="1700" b="1" u="heavy" spc="-2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Efficient </a:t>
            </a:r>
            <a:r>
              <a:rPr sz="1700" b="1" u="heavy" spc="-6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Preliminar</a:t>
            </a:r>
            <a:r>
              <a:rPr sz="1700" b="1" spc="-65" dirty="0">
                <a:solidFill>
                  <a:srgbClr val="67618F"/>
                </a:solidFill>
                <a:latin typeface="Verdana"/>
                <a:cs typeface="Verdana"/>
              </a:rPr>
              <a:t>y</a:t>
            </a:r>
            <a:r>
              <a:rPr sz="1700" b="1" u="heavy" spc="-6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Assessments:</a:t>
            </a:r>
            <a:r>
              <a:rPr sz="17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Medjacket's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AI-driven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approach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enables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quick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precise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preliminary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assessments,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assisting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users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making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informed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decisions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about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seeking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attention.</a:t>
            </a:r>
            <a:endParaRPr sz="1700">
              <a:latin typeface="Verdana"/>
              <a:cs typeface="Verdana"/>
            </a:endParaRPr>
          </a:p>
          <a:p>
            <a:pPr marL="12700" marR="170180">
              <a:lnSpc>
                <a:spcPct val="113900"/>
              </a:lnSpc>
            </a:pPr>
            <a:r>
              <a:rPr sz="1700" b="1" u="heavy" spc="-24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Su</a:t>
            </a:r>
            <a:r>
              <a:rPr sz="1700" b="1" spc="-245" dirty="0">
                <a:solidFill>
                  <a:srgbClr val="67618F"/>
                </a:solidFill>
                <a:latin typeface="Verdana"/>
                <a:cs typeface="Verdana"/>
              </a:rPr>
              <a:t>p</a:t>
            </a:r>
            <a:r>
              <a:rPr sz="1700" b="1" u="heavy" spc="-24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700" b="1" u="heavy" spc="-3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port </a:t>
            </a:r>
            <a:r>
              <a:rPr sz="1700" b="1" u="heavy" spc="-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for </a:t>
            </a:r>
            <a:r>
              <a:rPr sz="1700" b="1" u="heavy" spc="-3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Healthcare </a:t>
            </a:r>
            <a:r>
              <a:rPr sz="1700" b="1" u="heavy" spc="-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Professionals:</a:t>
            </a:r>
            <a:r>
              <a:rPr sz="17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Serving </a:t>
            </a:r>
            <a:r>
              <a:rPr sz="1700" spc="-20" dirty="0">
                <a:solidFill>
                  <a:srgbClr val="67618F"/>
                </a:solidFill>
                <a:latin typeface="Verdana"/>
                <a:cs typeface="Verdana"/>
              </a:rPr>
              <a:t>as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valuable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tool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professionals,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offers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supplementary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insights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diagnosing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conditions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 optimizing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700" spc="-25" dirty="0">
                <a:solidFill>
                  <a:srgbClr val="67618F"/>
                </a:solidFill>
                <a:latin typeface="Verdana"/>
                <a:cs typeface="Verdana"/>
              </a:rPr>
              <a:t>care,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adapting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latest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medical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knowledge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trends.</a:t>
            </a:r>
            <a:endParaRPr sz="1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33674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2200" spc="50" dirty="0"/>
              <a:t>GPS</a:t>
            </a:r>
            <a:r>
              <a:rPr sz="2200" spc="-170" dirty="0"/>
              <a:t> </a:t>
            </a:r>
            <a:r>
              <a:rPr sz="2200" spc="105" dirty="0"/>
              <a:t>Module</a:t>
            </a:r>
            <a:endParaRPr sz="2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7982" y="1424047"/>
            <a:ext cx="66644" cy="666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7982" y="1842954"/>
            <a:ext cx="66644" cy="666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7982" y="2261862"/>
            <a:ext cx="66644" cy="666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7982" y="2680769"/>
            <a:ext cx="66644" cy="6664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42952" y="1303478"/>
            <a:ext cx="9095740" cy="571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7505">
              <a:lnSpc>
                <a:spcPct val="100000"/>
              </a:lnSpc>
              <a:spcBef>
                <a:spcPts val="100"/>
              </a:spcBef>
            </a:pPr>
            <a:r>
              <a:rPr sz="1600" b="1" spc="-50" dirty="0">
                <a:solidFill>
                  <a:srgbClr val="67618F"/>
                </a:solidFill>
                <a:latin typeface="Verdana"/>
                <a:cs typeface="Verdana"/>
              </a:rPr>
              <a:t>GPS</a:t>
            </a:r>
            <a:r>
              <a:rPr sz="1600" b="1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35" dirty="0">
                <a:solidFill>
                  <a:srgbClr val="67618F"/>
                </a:solidFill>
                <a:latin typeface="Verdana"/>
                <a:cs typeface="Verdana"/>
              </a:rPr>
              <a:t>integration</a:t>
            </a:r>
            <a:endParaRPr sz="1600">
              <a:latin typeface="Verdana"/>
              <a:cs typeface="Verdana"/>
            </a:endParaRPr>
          </a:p>
          <a:p>
            <a:pPr marL="357505">
              <a:lnSpc>
                <a:spcPct val="100000"/>
              </a:lnSpc>
              <a:spcBef>
                <a:spcPts val="1375"/>
              </a:spcBef>
            </a:pPr>
            <a:r>
              <a:rPr sz="1600" b="1" spc="-3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virtual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view</a:t>
            </a:r>
            <a:endParaRPr sz="1600">
              <a:latin typeface="Verdana"/>
              <a:cs typeface="Verdana"/>
            </a:endParaRPr>
          </a:p>
          <a:p>
            <a:pPr marL="357505" marR="4711065">
              <a:lnSpc>
                <a:spcPct val="171800"/>
              </a:lnSpc>
            </a:pPr>
            <a:r>
              <a:rPr sz="1600" b="1" spc="-50" dirty="0">
                <a:solidFill>
                  <a:srgbClr val="67618F"/>
                </a:solidFill>
                <a:latin typeface="Verdana"/>
                <a:cs typeface="Verdana"/>
              </a:rPr>
              <a:t>List </a:t>
            </a:r>
            <a:r>
              <a:rPr sz="1600" b="1" spc="-4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600" b="1" spc="-35" dirty="0">
                <a:solidFill>
                  <a:srgbClr val="67618F"/>
                </a:solidFill>
                <a:latin typeface="Verdana"/>
                <a:cs typeface="Verdana"/>
              </a:rPr>
              <a:t>devices </a:t>
            </a:r>
            <a:r>
              <a:rPr sz="1600" b="1" spc="-40" dirty="0">
                <a:solidFill>
                  <a:srgbClr val="67618F"/>
                </a:solidFill>
                <a:latin typeface="Verdana"/>
                <a:cs typeface="Verdana"/>
              </a:rPr>
              <a:t>present in </a:t>
            </a:r>
            <a:r>
              <a:rPr sz="1600" b="1" spc="-25" dirty="0">
                <a:solidFill>
                  <a:srgbClr val="67618F"/>
                </a:solidFill>
                <a:latin typeface="Verdana"/>
                <a:cs typeface="Verdana"/>
              </a:rPr>
              <a:t>ambulance </a:t>
            </a:r>
            <a:r>
              <a:rPr sz="1600" b="1" spc="-5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Nearest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35" dirty="0">
                <a:solidFill>
                  <a:srgbClr val="67618F"/>
                </a:solidFill>
                <a:latin typeface="Verdana"/>
                <a:cs typeface="Verdana"/>
              </a:rPr>
              <a:t>best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45" dirty="0">
                <a:solidFill>
                  <a:srgbClr val="67618F"/>
                </a:solidFill>
                <a:latin typeface="Verdana"/>
                <a:cs typeface="Verdana"/>
              </a:rPr>
              <a:t>suit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40" dirty="0">
                <a:solidFill>
                  <a:srgbClr val="67618F"/>
                </a:solidFill>
                <a:latin typeface="Verdana"/>
                <a:cs typeface="Verdana"/>
              </a:rPr>
              <a:t>hospital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for </a:t>
            </a:r>
            <a:r>
              <a:rPr sz="1600" b="1" spc="-3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b="1" spc="-20" dirty="0">
                <a:solidFill>
                  <a:srgbClr val="67618F"/>
                </a:solidFill>
                <a:latin typeface="Verdana"/>
                <a:cs typeface="Verdana"/>
              </a:rPr>
              <a:t>Ambulance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20" dirty="0">
                <a:solidFill>
                  <a:srgbClr val="67618F"/>
                </a:solidFill>
                <a:latin typeface="Verdana"/>
                <a:cs typeface="Verdana"/>
              </a:rPr>
              <a:t>Module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40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20" dirty="0">
                <a:solidFill>
                  <a:srgbClr val="67618F"/>
                </a:solidFill>
                <a:latin typeface="Verdana"/>
                <a:cs typeface="Verdana"/>
              </a:rPr>
              <a:t>Advanced</a:t>
            </a:r>
            <a:r>
              <a:rPr sz="1600" b="1" spc="-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b="1" spc="-60" dirty="0">
                <a:solidFill>
                  <a:srgbClr val="67618F"/>
                </a:solidFill>
                <a:latin typeface="Verdana"/>
                <a:cs typeface="Verdana"/>
              </a:rPr>
              <a:t>Integrations</a:t>
            </a:r>
            <a:endParaRPr sz="1600">
              <a:latin typeface="Verdana"/>
              <a:cs typeface="Verdana"/>
            </a:endParaRPr>
          </a:p>
          <a:p>
            <a:pPr marL="12700" marR="242570">
              <a:lnSpc>
                <a:spcPct val="171800"/>
              </a:lnSpc>
            </a:pPr>
            <a:r>
              <a:rPr sz="1600" spc="1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70" dirty="0">
                <a:solidFill>
                  <a:srgbClr val="67618F"/>
                </a:solidFill>
                <a:latin typeface="Verdana"/>
                <a:cs typeface="Verdana"/>
              </a:rPr>
              <a:t>Ambulance</a:t>
            </a:r>
            <a:r>
              <a:rPr sz="16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75" dirty="0">
                <a:solidFill>
                  <a:srgbClr val="67618F"/>
                </a:solidFill>
                <a:latin typeface="Verdana"/>
                <a:cs typeface="Verdana"/>
              </a:rPr>
              <a:t>Module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67618F"/>
                </a:solidFill>
                <a:latin typeface="Verdana"/>
                <a:cs typeface="Verdana"/>
              </a:rPr>
              <a:t>is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designed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customization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25" dirty="0">
                <a:solidFill>
                  <a:srgbClr val="67618F"/>
                </a:solidFill>
                <a:latin typeface="Verdana"/>
                <a:cs typeface="Verdana"/>
              </a:rPr>
              <a:t>mind.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67618F"/>
                </a:solidFill>
                <a:latin typeface="Verdana"/>
                <a:cs typeface="Verdana"/>
              </a:rPr>
              <a:t>It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0" dirty="0">
                <a:solidFill>
                  <a:srgbClr val="67618F"/>
                </a:solidFill>
                <a:latin typeface="Verdana"/>
                <a:cs typeface="Verdana"/>
              </a:rPr>
              <a:t>can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60" dirty="0">
                <a:solidFill>
                  <a:srgbClr val="67618F"/>
                </a:solidFill>
                <a:latin typeface="Verdana"/>
                <a:cs typeface="Verdana"/>
              </a:rPr>
              <a:t>be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25" dirty="0">
                <a:solidFill>
                  <a:srgbClr val="67618F"/>
                </a:solidFill>
                <a:latin typeface="Verdana"/>
                <a:cs typeface="Verdana"/>
              </a:rPr>
              <a:t>tailored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600" spc="-5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60" dirty="0">
                <a:solidFill>
                  <a:srgbClr val="67618F"/>
                </a:solidFill>
                <a:latin typeface="Verdana"/>
                <a:cs typeface="Verdana"/>
              </a:rPr>
              <a:t>meet </a:t>
            </a:r>
            <a:r>
              <a:rPr sz="1600" spc="4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specific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needs </a:t>
            </a:r>
            <a:r>
              <a:rPr sz="1600" spc="6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protocols </a:t>
            </a:r>
            <a:r>
              <a:rPr sz="1600" spc="1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different </a:t>
            </a:r>
            <a:r>
              <a:rPr sz="1600" spc="50" dirty="0">
                <a:solidFill>
                  <a:srgbClr val="67618F"/>
                </a:solidFill>
                <a:latin typeface="Verdana"/>
                <a:cs typeface="Verdana"/>
              </a:rPr>
              <a:t>emergency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medical </a:t>
            </a:r>
            <a:r>
              <a:rPr sz="1600" dirty="0">
                <a:solidFill>
                  <a:srgbClr val="67618F"/>
                </a:solidFill>
                <a:latin typeface="Verdana"/>
                <a:cs typeface="Verdana"/>
              </a:rPr>
              <a:t>service </a:t>
            </a:r>
            <a:r>
              <a:rPr sz="1600" spc="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67618F"/>
                </a:solidFill>
                <a:latin typeface="Verdana"/>
                <a:cs typeface="Verdana"/>
              </a:rPr>
              <a:t>providers. </a:t>
            </a:r>
            <a:r>
              <a:rPr sz="1600" spc="15" dirty="0">
                <a:solidFill>
                  <a:srgbClr val="67618F"/>
                </a:solidFill>
                <a:latin typeface="Verdana"/>
                <a:cs typeface="Verdana"/>
              </a:rPr>
              <a:t>Additionally, </a:t>
            </a:r>
            <a:r>
              <a:rPr sz="1600" spc="4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600" spc="15" dirty="0">
                <a:solidFill>
                  <a:srgbClr val="67618F"/>
                </a:solidFill>
                <a:latin typeface="Verdana"/>
                <a:cs typeface="Verdana"/>
              </a:rPr>
              <a:t>system </a:t>
            </a:r>
            <a:r>
              <a:rPr sz="1600" spc="20" dirty="0">
                <a:solidFill>
                  <a:srgbClr val="67618F"/>
                </a:solidFill>
                <a:latin typeface="Verdana"/>
                <a:cs typeface="Verdana"/>
              </a:rPr>
              <a:t>allows </a:t>
            </a:r>
            <a:r>
              <a:rPr sz="160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600" spc="15" dirty="0">
                <a:solidFill>
                  <a:srgbClr val="67618F"/>
                </a:solidFill>
                <a:latin typeface="Verdana"/>
                <a:cs typeface="Verdana"/>
              </a:rPr>
              <a:t>seamless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integration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600" spc="20" dirty="0">
                <a:solidFill>
                  <a:srgbClr val="67618F"/>
                </a:solidFill>
                <a:latin typeface="Verdana"/>
                <a:cs typeface="Verdana"/>
              </a:rPr>
              <a:t>existing </a:t>
            </a:r>
            <a:r>
              <a:rPr sz="1600" spc="2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hospital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information </a:t>
            </a:r>
            <a:r>
              <a:rPr sz="1600" spc="-25" dirty="0">
                <a:solidFill>
                  <a:srgbClr val="67618F"/>
                </a:solidFill>
                <a:latin typeface="Verdana"/>
                <a:cs typeface="Verdana"/>
              </a:rPr>
              <a:t>systems,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electronic health </a:t>
            </a:r>
            <a:r>
              <a:rPr sz="1600" spc="-5" dirty="0">
                <a:solidFill>
                  <a:srgbClr val="67618F"/>
                </a:solidFill>
                <a:latin typeface="Verdana"/>
                <a:cs typeface="Verdana"/>
              </a:rPr>
              <a:t>records, </a:t>
            </a:r>
            <a:r>
              <a:rPr sz="1600" spc="6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other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" dirty="0">
                <a:solidFill>
                  <a:srgbClr val="67618F"/>
                </a:solidFill>
                <a:latin typeface="Verdana"/>
                <a:cs typeface="Verdana"/>
              </a:rPr>
              <a:t>platforms.</a:t>
            </a:r>
            <a:endParaRPr sz="1600">
              <a:latin typeface="Verdana"/>
              <a:cs typeface="Verdana"/>
            </a:endParaRPr>
          </a:p>
          <a:p>
            <a:pPr marL="12700" marR="5080">
              <a:lnSpc>
                <a:spcPct val="171800"/>
              </a:lnSpc>
            </a:pPr>
            <a:r>
              <a:rPr sz="1600" spc="-25" dirty="0">
                <a:solidFill>
                  <a:srgbClr val="67618F"/>
                </a:solidFill>
                <a:latin typeface="Verdana"/>
                <a:cs typeface="Verdana"/>
              </a:rPr>
              <a:t>Overall, </a:t>
            </a:r>
            <a:r>
              <a:rPr sz="1600" spc="4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600" spc="70" dirty="0">
                <a:solidFill>
                  <a:srgbClr val="67618F"/>
                </a:solidFill>
                <a:latin typeface="Verdana"/>
                <a:cs typeface="Verdana"/>
              </a:rPr>
              <a:t>Ambulance </a:t>
            </a:r>
            <a:r>
              <a:rPr sz="1600" spc="75" dirty="0">
                <a:solidFill>
                  <a:srgbClr val="67618F"/>
                </a:solidFill>
                <a:latin typeface="Verdana"/>
                <a:cs typeface="Verdana"/>
              </a:rPr>
              <a:t>Module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advanced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integrations </a:t>
            </a:r>
            <a:r>
              <a:rPr sz="1600" spc="20" dirty="0">
                <a:solidFill>
                  <a:srgbClr val="67618F"/>
                </a:solidFill>
                <a:latin typeface="Verdana"/>
                <a:cs typeface="Verdana"/>
              </a:rPr>
              <a:t>represents </a:t>
            </a:r>
            <a:r>
              <a:rPr sz="1600" spc="-20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significant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leap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forward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0" dirty="0">
                <a:solidFill>
                  <a:srgbClr val="67618F"/>
                </a:solidFill>
                <a:latin typeface="Verdana"/>
                <a:cs typeface="Verdana"/>
              </a:rPr>
              <a:t>emergency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55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6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67618F"/>
                </a:solidFill>
                <a:latin typeface="Verdana"/>
                <a:cs typeface="Verdana"/>
              </a:rPr>
              <a:t>services,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0" dirty="0">
                <a:solidFill>
                  <a:srgbClr val="67618F"/>
                </a:solidFill>
                <a:latin typeface="Verdana"/>
                <a:cs typeface="Verdana"/>
              </a:rPr>
              <a:t>leveraging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45" dirty="0">
                <a:solidFill>
                  <a:srgbClr val="67618F"/>
                </a:solidFill>
                <a:latin typeface="Verdana"/>
                <a:cs typeface="Verdana"/>
              </a:rPr>
              <a:t>technology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6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35" dirty="0">
                <a:solidFill>
                  <a:srgbClr val="67618F"/>
                </a:solidFill>
                <a:latin typeface="Verdana"/>
                <a:cs typeface="Verdana"/>
              </a:rPr>
              <a:t>improve</a:t>
            </a:r>
            <a:r>
              <a:rPr sz="16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4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600" spc="-55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20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6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6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6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600" spc="25" dirty="0">
                <a:solidFill>
                  <a:srgbClr val="67618F"/>
                </a:solidFill>
                <a:latin typeface="Verdana"/>
                <a:cs typeface="Verdana"/>
              </a:rPr>
              <a:t>outcomes.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336747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4445" rIns="0" bIns="0" rtlCol="0">
            <a:spAutoFit/>
          </a:bodyPr>
          <a:lstStyle/>
          <a:p>
            <a:pPr marR="217170" algn="ctr">
              <a:lnSpc>
                <a:spcPct val="100000"/>
              </a:lnSpc>
              <a:spcBef>
                <a:spcPts val="35"/>
              </a:spcBef>
            </a:pPr>
            <a:r>
              <a:rPr spc="-10" dirty="0"/>
              <a:t>E-ICU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175" y="926279"/>
            <a:ext cx="9710420" cy="5928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4145">
              <a:lnSpc>
                <a:spcPct val="124900"/>
              </a:lnSpc>
              <a:spcBef>
                <a:spcPts val="95"/>
              </a:spcBef>
            </a:pPr>
            <a:r>
              <a:rPr sz="1550" b="1" spc="-10" dirty="0">
                <a:solidFill>
                  <a:srgbClr val="67618F"/>
                </a:solidFill>
                <a:latin typeface="Verdana"/>
                <a:cs typeface="Verdana"/>
              </a:rPr>
              <a:t>Cutting-Edge </a:t>
            </a:r>
            <a:r>
              <a:rPr sz="1550" b="1" spc="-20" dirty="0">
                <a:solidFill>
                  <a:srgbClr val="67618F"/>
                </a:solidFill>
                <a:latin typeface="Verdana"/>
                <a:cs typeface="Verdana"/>
              </a:rPr>
              <a:t>Remote </a:t>
            </a:r>
            <a:r>
              <a:rPr sz="1550" b="1" spc="-50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550" spc="-50" dirty="0">
                <a:solidFill>
                  <a:srgbClr val="67618F"/>
                </a:solidFill>
                <a:latin typeface="Verdana"/>
                <a:cs typeface="Verdana"/>
              </a:rPr>
              <a:t>: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550" dirty="0">
                <a:solidFill>
                  <a:srgbClr val="67618F"/>
                </a:solidFill>
                <a:latin typeface="Verdana"/>
                <a:cs typeface="Verdana"/>
              </a:rPr>
              <a:t>E-ICU </a:t>
            </a:r>
            <a:r>
              <a:rPr sz="1550" spc="15" dirty="0">
                <a:solidFill>
                  <a:srgbClr val="67618F"/>
                </a:solidFill>
                <a:latin typeface="Verdana"/>
                <a:cs typeface="Verdana"/>
              </a:rPr>
              <a:t>facility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offered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by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550" spc="75" dirty="0">
                <a:solidFill>
                  <a:srgbClr val="67618F"/>
                </a:solidFill>
                <a:latin typeface="Verdana"/>
                <a:cs typeface="Verdana"/>
              </a:rPr>
              <a:t>MedJacket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device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represents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significant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leap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technology,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67618F"/>
                </a:solidFill>
                <a:latin typeface="Verdana"/>
                <a:cs typeface="Verdana"/>
              </a:rPr>
              <a:t>allowing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remote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550" spc="-5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5" dirty="0">
                <a:solidFill>
                  <a:srgbClr val="67618F"/>
                </a:solidFill>
                <a:latin typeface="Verdana"/>
                <a:cs typeface="Verdana"/>
              </a:rPr>
              <a:t>vitals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timely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intervention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67618F"/>
                </a:solidFill>
                <a:latin typeface="Verdana"/>
                <a:cs typeface="Verdana"/>
              </a:rPr>
              <a:t>care.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114935">
              <a:lnSpc>
                <a:spcPct val="124900"/>
              </a:lnSpc>
            </a:pPr>
            <a:r>
              <a:rPr sz="1550" b="1" spc="-15" dirty="0">
                <a:solidFill>
                  <a:srgbClr val="67618F"/>
                </a:solidFill>
                <a:latin typeface="Verdana"/>
                <a:cs typeface="Verdana"/>
              </a:rPr>
              <a:t>Benefit</a:t>
            </a:r>
            <a:r>
              <a:rPr sz="1550" b="1" spc="-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5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550" b="1" spc="-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45" dirty="0">
                <a:solidFill>
                  <a:srgbClr val="67618F"/>
                </a:solidFill>
                <a:latin typeface="Verdana"/>
                <a:cs typeface="Verdana"/>
              </a:rPr>
              <a:t>Small-Scale</a:t>
            </a:r>
            <a:r>
              <a:rPr sz="1550" b="1" spc="-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65" dirty="0">
                <a:solidFill>
                  <a:srgbClr val="67618F"/>
                </a:solidFill>
                <a:latin typeface="Verdana"/>
                <a:cs typeface="Verdana"/>
              </a:rPr>
              <a:t>Clinics</a:t>
            </a:r>
            <a:r>
              <a:rPr sz="1550" spc="-65" dirty="0">
                <a:solidFill>
                  <a:srgbClr val="67618F"/>
                </a:solidFill>
                <a:latin typeface="Verdana"/>
                <a:cs typeface="Verdana"/>
              </a:rPr>
              <a:t>: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45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smaller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clinics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67618F"/>
                </a:solidFill>
                <a:latin typeface="Verdana"/>
                <a:cs typeface="Verdana"/>
              </a:rPr>
              <a:t>limited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67618F"/>
                </a:solidFill>
                <a:latin typeface="Verdana"/>
                <a:cs typeface="Verdana"/>
              </a:rPr>
              <a:t>beds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no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onsite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doctors,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550" spc="-5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67618F"/>
                </a:solidFill>
                <a:latin typeface="Verdana"/>
                <a:cs typeface="Verdana"/>
              </a:rPr>
              <a:t>E-ICU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becomes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an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essential </a:t>
            </a:r>
            <a:r>
              <a:rPr sz="1550" spc="-15" dirty="0">
                <a:solidFill>
                  <a:srgbClr val="67618F"/>
                </a:solidFill>
                <a:latin typeface="Verdana"/>
                <a:cs typeface="Verdana"/>
              </a:rPr>
              <a:t>tool.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providers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can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remotely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access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550" spc="55" dirty="0">
                <a:solidFill>
                  <a:srgbClr val="67618F"/>
                </a:solidFill>
                <a:latin typeface="Verdana"/>
                <a:cs typeface="Verdana"/>
              </a:rPr>
              <a:t>monitor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550" spc="-5" dirty="0">
                <a:solidFill>
                  <a:srgbClr val="67618F"/>
                </a:solidFill>
                <a:latin typeface="Verdana"/>
                <a:cs typeface="Verdana"/>
              </a:rPr>
              <a:t>vitals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through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550" spc="75" dirty="0">
                <a:solidFill>
                  <a:srgbClr val="67618F"/>
                </a:solidFill>
                <a:latin typeface="Verdana"/>
                <a:cs typeface="Verdana"/>
              </a:rPr>
              <a:t>MedJacket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application,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enabling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swift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intervention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in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case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deviations</a:t>
            </a:r>
            <a:r>
              <a:rPr sz="15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from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normal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parameters.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5080">
              <a:lnSpc>
                <a:spcPct val="124900"/>
              </a:lnSpc>
              <a:spcBef>
                <a:spcPts val="5"/>
              </a:spcBef>
            </a:pPr>
            <a:r>
              <a:rPr sz="1550" b="1" spc="-35" dirty="0">
                <a:solidFill>
                  <a:srgbClr val="67618F"/>
                </a:solidFill>
                <a:latin typeface="Verdana"/>
                <a:cs typeface="Verdana"/>
              </a:rPr>
              <a:t>Personalized </a:t>
            </a:r>
            <a:r>
              <a:rPr sz="1550" b="1" spc="-15" dirty="0">
                <a:solidFill>
                  <a:srgbClr val="67618F"/>
                </a:solidFill>
                <a:latin typeface="Verdana"/>
                <a:cs typeface="Verdana"/>
              </a:rPr>
              <a:t>Home</a:t>
            </a:r>
            <a:r>
              <a:rPr sz="1550" b="1" spc="-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100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550" spc="-100" dirty="0">
                <a:solidFill>
                  <a:srgbClr val="67618F"/>
                </a:solidFill>
                <a:latin typeface="Verdana"/>
                <a:cs typeface="Verdana"/>
              </a:rPr>
              <a:t>: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Affluent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individuals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seeking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high-quality,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personalized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5" dirty="0">
                <a:solidFill>
                  <a:srgbClr val="67618F"/>
                </a:solidFill>
                <a:latin typeface="Verdana"/>
                <a:cs typeface="Verdana"/>
              </a:rPr>
              <a:t>at </a:t>
            </a:r>
            <a:r>
              <a:rPr sz="1550" spc="-5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85" dirty="0">
                <a:solidFill>
                  <a:srgbClr val="67618F"/>
                </a:solidFill>
                <a:latin typeface="Verdana"/>
                <a:cs typeface="Verdana"/>
              </a:rPr>
              <a:t>home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find the </a:t>
            </a:r>
            <a:r>
              <a:rPr sz="1550" dirty="0">
                <a:solidFill>
                  <a:srgbClr val="67618F"/>
                </a:solidFill>
                <a:latin typeface="Verdana"/>
                <a:cs typeface="Verdana"/>
              </a:rPr>
              <a:t>E-ICU </a:t>
            </a:r>
            <a:r>
              <a:rPr sz="1550" spc="15" dirty="0">
                <a:solidFill>
                  <a:srgbClr val="67618F"/>
                </a:solidFill>
                <a:latin typeface="Verdana"/>
                <a:cs typeface="Verdana"/>
              </a:rPr>
              <a:t>facility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appealing. </a:t>
            </a:r>
            <a:r>
              <a:rPr sz="1550" spc="5" dirty="0">
                <a:solidFill>
                  <a:srgbClr val="67618F"/>
                </a:solidFill>
                <a:latin typeface="Verdana"/>
                <a:cs typeface="Verdana"/>
              </a:rPr>
              <a:t>This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service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caters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to those </a:t>
            </a:r>
            <a:r>
              <a:rPr sz="1550" spc="85" dirty="0">
                <a:solidFill>
                  <a:srgbClr val="67618F"/>
                </a:solidFill>
                <a:latin typeface="Verdana"/>
                <a:cs typeface="Verdana"/>
              </a:rPr>
              <a:t>who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prefer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avoiding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hospitals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67618F"/>
                </a:solidFill>
                <a:latin typeface="Verdana"/>
                <a:cs typeface="Verdana"/>
              </a:rPr>
              <a:t>while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" dirty="0">
                <a:solidFill>
                  <a:srgbClr val="67618F"/>
                </a:solidFill>
                <a:latin typeface="Verdana"/>
                <a:cs typeface="Verdana"/>
              </a:rPr>
              <a:t>still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requiring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advanced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67618F"/>
                </a:solidFill>
                <a:latin typeface="Verdana"/>
                <a:cs typeface="Verdana"/>
              </a:rPr>
              <a:t>care.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Verdana"/>
              <a:cs typeface="Verdana"/>
            </a:endParaRPr>
          </a:p>
          <a:p>
            <a:pPr marL="12700" marR="24130">
              <a:lnSpc>
                <a:spcPct val="124900"/>
              </a:lnSpc>
              <a:spcBef>
                <a:spcPts val="5"/>
              </a:spcBef>
            </a:pPr>
            <a:r>
              <a:rPr sz="1550" b="1" spc="-20" dirty="0">
                <a:solidFill>
                  <a:srgbClr val="67618F"/>
                </a:solidFill>
                <a:latin typeface="Verdana"/>
                <a:cs typeface="Verdana"/>
              </a:rPr>
              <a:t>Continuous</a:t>
            </a:r>
            <a:r>
              <a:rPr sz="1550" b="1" spc="-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30" dirty="0">
                <a:solidFill>
                  <a:srgbClr val="67618F"/>
                </a:solidFill>
                <a:latin typeface="Verdana"/>
                <a:cs typeface="Verdana"/>
              </a:rPr>
              <a:t>Vital</a:t>
            </a:r>
            <a:r>
              <a:rPr sz="1550" b="1" spc="-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b="1" spc="-50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550" spc="-50" dirty="0">
                <a:solidFill>
                  <a:srgbClr val="67618F"/>
                </a:solidFill>
                <a:latin typeface="Verdana"/>
                <a:cs typeface="Verdana"/>
              </a:rPr>
              <a:t>: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application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facilitates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continuous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67618F"/>
                </a:solidFill>
                <a:latin typeface="Verdana"/>
                <a:cs typeface="Verdana"/>
              </a:rPr>
              <a:t>vital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signs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such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67618F"/>
                </a:solidFill>
                <a:latin typeface="Verdana"/>
                <a:cs typeface="Verdana"/>
              </a:rPr>
              <a:t>as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heart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30" dirty="0">
                <a:solidFill>
                  <a:srgbClr val="67618F"/>
                </a:solidFill>
                <a:latin typeface="Verdana"/>
                <a:cs typeface="Verdana"/>
              </a:rPr>
              <a:t>rate,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blood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5" dirty="0">
                <a:solidFill>
                  <a:srgbClr val="67618F"/>
                </a:solidFill>
                <a:latin typeface="Verdana"/>
                <a:cs typeface="Verdana"/>
              </a:rPr>
              <a:t>pressure,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oxygen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saturation.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continuous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oversight </a:t>
            </a:r>
            <a:r>
              <a:rPr sz="1550" spc="-5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ensures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timely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identification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80" dirty="0">
                <a:solidFill>
                  <a:srgbClr val="67618F"/>
                </a:solidFill>
                <a:latin typeface="Verdana"/>
                <a:cs typeface="Verdana"/>
              </a:rPr>
              <a:t>management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any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deviations</a:t>
            </a:r>
            <a:r>
              <a:rPr sz="155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or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abnormalities.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Verdana"/>
              <a:cs typeface="Verdana"/>
            </a:endParaRPr>
          </a:p>
          <a:p>
            <a:pPr marL="12700" marR="286385">
              <a:lnSpc>
                <a:spcPct val="124900"/>
              </a:lnSpc>
            </a:pPr>
            <a:r>
              <a:rPr sz="1550" b="1" spc="-10" dirty="0">
                <a:solidFill>
                  <a:srgbClr val="67618F"/>
                </a:solidFill>
                <a:latin typeface="Verdana"/>
                <a:cs typeface="Verdana"/>
              </a:rPr>
              <a:t>Advanced </a:t>
            </a:r>
            <a:r>
              <a:rPr sz="1550" b="1" spc="-30" dirty="0">
                <a:solidFill>
                  <a:srgbClr val="67618F"/>
                </a:solidFill>
                <a:latin typeface="Verdana"/>
                <a:cs typeface="Verdana"/>
              </a:rPr>
              <a:t>Alert </a:t>
            </a:r>
            <a:r>
              <a:rPr sz="1550" b="1" spc="-85" dirty="0">
                <a:solidFill>
                  <a:srgbClr val="67618F"/>
                </a:solidFill>
                <a:latin typeface="Verdana"/>
                <a:cs typeface="Verdana"/>
              </a:rPr>
              <a:t>System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: </a:t>
            </a:r>
            <a:r>
              <a:rPr sz="1550" spc="80" dirty="0">
                <a:solidFill>
                  <a:srgbClr val="67618F"/>
                </a:solidFill>
                <a:latin typeface="Verdana"/>
                <a:cs typeface="Verdana"/>
              </a:rPr>
              <a:t>Equipped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an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alerting </a:t>
            </a:r>
            <a:r>
              <a:rPr sz="1550" spc="-10" dirty="0">
                <a:solidFill>
                  <a:srgbClr val="67618F"/>
                </a:solidFill>
                <a:latin typeface="Verdana"/>
                <a:cs typeface="Verdana"/>
              </a:rPr>
              <a:t>system,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550" dirty="0">
                <a:solidFill>
                  <a:srgbClr val="67618F"/>
                </a:solidFill>
                <a:latin typeface="Verdana"/>
                <a:cs typeface="Verdana"/>
              </a:rPr>
              <a:t>E-ICU </a:t>
            </a:r>
            <a:r>
              <a:rPr sz="1550" spc="15" dirty="0">
                <a:solidFill>
                  <a:srgbClr val="67618F"/>
                </a:solidFill>
                <a:latin typeface="Verdana"/>
                <a:cs typeface="Verdana"/>
              </a:rPr>
              <a:t>facility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notifies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0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providers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promptly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about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critical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67618F"/>
                </a:solidFill>
                <a:latin typeface="Verdana"/>
                <a:cs typeface="Verdana"/>
              </a:rPr>
              <a:t>changes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35" dirty="0">
                <a:solidFill>
                  <a:srgbClr val="67618F"/>
                </a:solidFill>
                <a:latin typeface="Verdana"/>
                <a:cs typeface="Verdana"/>
              </a:rPr>
              <a:t>vitals.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5" dirty="0">
                <a:solidFill>
                  <a:srgbClr val="67618F"/>
                </a:solidFill>
                <a:latin typeface="Verdana"/>
                <a:cs typeface="Verdana"/>
              </a:rPr>
              <a:t>feature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0" dirty="0">
                <a:solidFill>
                  <a:srgbClr val="67618F"/>
                </a:solidFill>
                <a:latin typeface="Verdana"/>
                <a:cs typeface="Verdana"/>
              </a:rPr>
              <a:t>allows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550" spc="-5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immediate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action,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potentially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preventing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10" dirty="0">
                <a:solidFill>
                  <a:srgbClr val="67618F"/>
                </a:solidFill>
                <a:latin typeface="Verdana"/>
                <a:cs typeface="Verdana"/>
              </a:rPr>
              <a:t>adverse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20" dirty="0">
                <a:solidFill>
                  <a:srgbClr val="67618F"/>
                </a:solidFill>
                <a:latin typeface="Verdana"/>
                <a:cs typeface="Verdana"/>
              </a:rPr>
              <a:t>events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6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67618F"/>
                </a:solidFill>
                <a:latin typeface="Verdana"/>
                <a:cs typeface="Verdana"/>
              </a:rPr>
              <a:t>ensuring</a:t>
            </a:r>
            <a:r>
              <a:rPr sz="155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67618F"/>
                </a:solidFill>
                <a:latin typeface="Verdana"/>
                <a:cs typeface="Verdana"/>
              </a:rPr>
              <a:t>timely</a:t>
            </a:r>
            <a:r>
              <a:rPr sz="155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67618F"/>
                </a:solidFill>
                <a:latin typeface="Verdana"/>
                <a:cs typeface="Verdana"/>
              </a:rPr>
              <a:t>care.</a:t>
            </a:r>
            <a:endParaRPr sz="15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3485" y="336745"/>
            <a:ext cx="8947785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4445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35"/>
              </a:spcBef>
            </a:pPr>
            <a:r>
              <a:rPr spc="55" dirty="0"/>
              <a:t>Advantages</a:t>
            </a:r>
            <a:r>
              <a:rPr spc="-150" dirty="0"/>
              <a:t> </a:t>
            </a:r>
            <a:r>
              <a:rPr spc="25" dirty="0"/>
              <a:t>of</a:t>
            </a:r>
            <a:r>
              <a:rPr spc="-145" dirty="0"/>
              <a:t> </a:t>
            </a:r>
            <a:r>
              <a:rPr spc="70" dirty="0"/>
              <a:t>Medjacket</a:t>
            </a:r>
            <a:r>
              <a:rPr spc="-150" dirty="0"/>
              <a:t> </a:t>
            </a:r>
            <a:r>
              <a:rPr spc="35" dirty="0"/>
              <a:t>software</a:t>
            </a:r>
            <a:r>
              <a:rPr spc="-145" dirty="0"/>
              <a:t> </a:t>
            </a:r>
            <a:r>
              <a:rPr spc="-5" dirty="0"/>
              <a:t>over</a:t>
            </a:r>
            <a:r>
              <a:rPr spc="-145" dirty="0"/>
              <a:t> </a:t>
            </a:r>
            <a:r>
              <a:rPr spc="55" dirty="0"/>
              <a:t>other</a:t>
            </a:r>
            <a:r>
              <a:rPr spc="-150" dirty="0"/>
              <a:t> </a:t>
            </a:r>
            <a:r>
              <a:rPr spc="-30" dirty="0"/>
              <a:t>software: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2952" y="1417624"/>
            <a:ext cx="9123045" cy="6009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240">
              <a:lnSpc>
                <a:spcPct val="118400"/>
              </a:lnSpc>
              <a:spcBef>
                <a:spcPts val="100"/>
              </a:spcBef>
            </a:pPr>
            <a:r>
              <a:rPr sz="1900" spc="-60" dirty="0">
                <a:solidFill>
                  <a:srgbClr val="67618F"/>
                </a:solidFill>
                <a:latin typeface="Verdana"/>
                <a:cs typeface="Verdana"/>
              </a:rPr>
              <a:t>In </a:t>
            </a:r>
            <a:r>
              <a:rPr sz="1900" spc="5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realm </a:t>
            </a:r>
            <a:r>
              <a:rPr sz="1900" spc="1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900" spc="-10" dirty="0">
                <a:solidFill>
                  <a:srgbClr val="67618F"/>
                </a:solidFill>
                <a:latin typeface="Verdana"/>
                <a:cs typeface="Verdana"/>
              </a:rPr>
              <a:t>software, </a:t>
            </a:r>
            <a:r>
              <a:rPr sz="1900" spc="55" dirty="0">
                <a:solidFill>
                  <a:srgbClr val="67618F"/>
                </a:solidFill>
                <a:latin typeface="Verdana"/>
                <a:cs typeface="Verdana"/>
              </a:rPr>
              <a:t>Medjacket </a:t>
            </a:r>
            <a:r>
              <a:rPr sz="1900" spc="30" dirty="0">
                <a:solidFill>
                  <a:srgbClr val="67618F"/>
                </a:solidFill>
                <a:latin typeface="Verdana"/>
                <a:cs typeface="Verdana"/>
              </a:rPr>
              <a:t>stands </a:t>
            </a:r>
            <a:r>
              <a:rPr sz="1900" spc="60" dirty="0">
                <a:solidFill>
                  <a:srgbClr val="67618F"/>
                </a:solidFill>
                <a:latin typeface="Verdana"/>
                <a:cs typeface="Verdana"/>
              </a:rPr>
              <a:t>out </a:t>
            </a:r>
            <a:r>
              <a:rPr sz="1900" spc="15" dirty="0">
                <a:solidFill>
                  <a:srgbClr val="67618F"/>
                </a:solidFill>
                <a:latin typeface="Verdana"/>
                <a:cs typeface="Verdana"/>
              </a:rPr>
              <a:t>by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offering </a:t>
            </a:r>
            <a:r>
              <a:rPr sz="1900" spc="-2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900" spc="-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0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5" dirty="0">
                <a:solidFill>
                  <a:srgbClr val="67618F"/>
                </a:solidFill>
                <a:latin typeface="Verdana"/>
                <a:cs typeface="Verdana"/>
              </a:rPr>
              <a:t>suite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1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15" dirty="0">
                <a:solidFill>
                  <a:srgbClr val="67618F"/>
                </a:solidFill>
                <a:latin typeface="Verdana"/>
                <a:cs typeface="Verdana"/>
              </a:rPr>
              <a:t>features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45" dirty="0">
                <a:solidFill>
                  <a:srgbClr val="67618F"/>
                </a:solidFill>
                <a:latin typeface="Verdana"/>
                <a:cs typeface="Verdana"/>
              </a:rPr>
              <a:t>that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60" dirty="0">
                <a:solidFill>
                  <a:srgbClr val="67618F"/>
                </a:solidFill>
                <a:latin typeface="Verdana"/>
                <a:cs typeface="Verdana"/>
              </a:rPr>
              <a:t>encompass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0" dirty="0">
                <a:solidFill>
                  <a:srgbClr val="67618F"/>
                </a:solidFill>
                <a:latin typeface="Verdana"/>
                <a:cs typeface="Verdana"/>
              </a:rPr>
              <a:t>third-party</a:t>
            </a:r>
            <a:r>
              <a:rPr sz="19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0" dirty="0">
                <a:solidFill>
                  <a:srgbClr val="67618F"/>
                </a:solidFill>
                <a:latin typeface="Verdana"/>
                <a:cs typeface="Verdana"/>
              </a:rPr>
              <a:t>integration, </a:t>
            </a:r>
            <a:r>
              <a:rPr sz="1900" spc="25" dirty="0">
                <a:solidFill>
                  <a:srgbClr val="67618F"/>
                </a:solidFill>
                <a:latin typeface="Verdana"/>
                <a:cs typeface="Verdana"/>
              </a:rPr>
              <a:t> VoIP-based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35" dirty="0">
                <a:solidFill>
                  <a:srgbClr val="67618F"/>
                </a:solidFill>
                <a:latin typeface="Verdana"/>
                <a:cs typeface="Verdana"/>
              </a:rPr>
              <a:t>calls,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40" dirty="0">
                <a:solidFill>
                  <a:srgbClr val="67618F"/>
                </a:solidFill>
                <a:latin typeface="Verdana"/>
                <a:cs typeface="Verdana"/>
              </a:rPr>
              <a:t>GPS</a:t>
            </a:r>
            <a:r>
              <a:rPr sz="19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5" dirty="0">
                <a:solidFill>
                  <a:srgbClr val="67618F"/>
                </a:solidFill>
                <a:latin typeface="Verdana"/>
                <a:cs typeface="Verdana"/>
              </a:rPr>
              <a:t>modules,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5" dirty="0">
                <a:solidFill>
                  <a:srgbClr val="67618F"/>
                </a:solidFill>
                <a:latin typeface="Verdana"/>
                <a:cs typeface="Verdana"/>
              </a:rPr>
              <a:t>AI/ML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20" dirty="0">
                <a:solidFill>
                  <a:srgbClr val="67618F"/>
                </a:solidFill>
                <a:latin typeface="Verdana"/>
                <a:cs typeface="Verdana"/>
              </a:rPr>
              <a:t>integration,</a:t>
            </a:r>
            <a:r>
              <a:rPr sz="19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50" dirty="0">
                <a:solidFill>
                  <a:srgbClr val="67618F"/>
                </a:solidFill>
                <a:latin typeface="Verdana"/>
                <a:cs typeface="Verdana"/>
              </a:rPr>
              <a:t>Electronic</a:t>
            </a:r>
            <a:r>
              <a:rPr sz="19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70" dirty="0">
                <a:solidFill>
                  <a:srgbClr val="67618F"/>
                </a:solidFill>
                <a:latin typeface="Verdana"/>
                <a:cs typeface="Verdana"/>
              </a:rPr>
              <a:t>Medical </a:t>
            </a:r>
            <a:r>
              <a:rPr sz="1900" spc="-65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60" dirty="0">
                <a:solidFill>
                  <a:srgbClr val="67618F"/>
                </a:solidFill>
                <a:latin typeface="Verdana"/>
                <a:cs typeface="Verdana"/>
              </a:rPr>
              <a:t>Record</a:t>
            </a:r>
            <a:r>
              <a:rPr sz="1900" spc="-1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-10" dirty="0">
                <a:solidFill>
                  <a:srgbClr val="67618F"/>
                </a:solidFill>
                <a:latin typeface="Verdana"/>
                <a:cs typeface="Verdana"/>
              </a:rPr>
              <a:t>(EMR)</a:t>
            </a:r>
            <a:r>
              <a:rPr sz="190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900" spc="10" dirty="0">
                <a:solidFill>
                  <a:srgbClr val="67618F"/>
                </a:solidFill>
                <a:latin typeface="Verdana"/>
                <a:cs typeface="Verdana"/>
              </a:rPr>
              <a:t>capabilities.</a:t>
            </a:r>
            <a:endParaRPr sz="1900">
              <a:latin typeface="Verdana"/>
              <a:cs typeface="Verdana"/>
            </a:endParaRPr>
          </a:p>
          <a:p>
            <a:pPr marL="12700" marR="5080">
              <a:lnSpc>
                <a:spcPct val="114799"/>
              </a:lnSpc>
              <a:spcBef>
                <a:spcPts val="635"/>
              </a:spcBef>
            </a:pP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distinguishes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itself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realm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software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through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its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suite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5" dirty="0">
                <a:solidFill>
                  <a:srgbClr val="67618F"/>
                </a:solidFill>
                <a:latin typeface="Verdana"/>
                <a:cs typeface="Verdana"/>
              </a:rPr>
              <a:t>features,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setting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it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apart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from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existing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solutions.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65" dirty="0">
                <a:solidFill>
                  <a:srgbClr val="67618F"/>
                </a:solidFill>
                <a:latin typeface="Verdana"/>
                <a:cs typeface="Verdana"/>
              </a:rPr>
              <a:t>Its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seamless third-party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integration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enables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interoperability 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diverse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databases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-20" dirty="0">
                <a:solidFill>
                  <a:srgbClr val="67618F"/>
                </a:solidFill>
                <a:latin typeface="Verdana"/>
                <a:cs typeface="Verdana"/>
              </a:rPr>
              <a:t>tools,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fostering </a:t>
            </a:r>
            <a:r>
              <a:rPr sz="1850" spc="-1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more interconnected 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ecosystem.</a:t>
            </a:r>
            <a:endParaRPr sz="1850">
              <a:latin typeface="Verdana"/>
              <a:cs typeface="Verdana"/>
            </a:endParaRPr>
          </a:p>
          <a:p>
            <a:pPr marL="12700" marR="23495">
              <a:lnSpc>
                <a:spcPct val="114799"/>
              </a:lnSpc>
            </a:pP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inclusion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VoIP-based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calls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ensures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direct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secure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90" dirty="0">
                <a:solidFill>
                  <a:srgbClr val="67618F"/>
                </a:solidFill>
                <a:latin typeface="Verdana"/>
                <a:cs typeface="Verdana"/>
              </a:rPr>
              <a:t>communication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5" dirty="0">
                <a:solidFill>
                  <a:srgbClr val="67618F"/>
                </a:solidFill>
                <a:latin typeface="Verdana"/>
                <a:cs typeface="Verdana"/>
              </a:rPr>
              <a:t>among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professionals,</a:t>
            </a:r>
            <a:r>
              <a:rPr sz="18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expediting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consultations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responses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critical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situations.</a:t>
            </a:r>
            <a:endParaRPr sz="1850">
              <a:latin typeface="Verdana"/>
              <a:cs typeface="Verdana"/>
            </a:endParaRPr>
          </a:p>
          <a:p>
            <a:pPr marL="12700" marR="418465">
              <a:lnSpc>
                <a:spcPct val="114799"/>
              </a:lnSpc>
            </a:pP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integration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850" spc="-1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GPS </a:t>
            </a:r>
            <a:r>
              <a:rPr sz="1850" spc="90" dirty="0">
                <a:solidFill>
                  <a:srgbClr val="67618F"/>
                </a:solidFill>
                <a:latin typeface="Verdana"/>
                <a:cs typeface="Verdana"/>
              </a:rPr>
              <a:t>module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enhances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care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by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enabling 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precise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tracking,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particularly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beneficial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mobile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or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remote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dirty="0">
                <a:solidFill>
                  <a:srgbClr val="67618F"/>
                </a:solidFill>
                <a:latin typeface="Verdana"/>
                <a:cs typeface="Verdana"/>
              </a:rPr>
              <a:t>scenarios.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Medjacket's utilization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AI/ML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algorithms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intelligent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 diagnostic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suggestions based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on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reported </a:t>
            </a:r>
            <a:r>
              <a:rPr sz="1850" spc="65" dirty="0">
                <a:solidFill>
                  <a:srgbClr val="67618F"/>
                </a:solidFill>
                <a:latin typeface="Verdana"/>
                <a:cs typeface="Verdana"/>
              </a:rPr>
              <a:t>symptoms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elevates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its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diagnostic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capabilities,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continually </a:t>
            </a:r>
            <a:r>
              <a:rPr sz="1850" spc="65" dirty="0">
                <a:solidFill>
                  <a:srgbClr val="67618F"/>
                </a:solidFill>
                <a:latin typeface="Verdana"/>
                <a:cs typeface="Verdana"/>
              </a:rPr>
              <a:t>improving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accuracy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aiding 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decision-making.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2952" y="1853739"/>
            <a:ext cx="9080500" cy="20967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125"/>
              </a:spcBef>
            </a:pP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67618F"/>
                </a:solidFill>
                <a:latin typeface="Verdana"/>
                <a:cs typeface="Verdana"/>
              </a:rPr>
              <a:t>is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an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b="1" spc="60" dirty="0">
                <a:solidFill>
                  <a:srgbClr val="67618F"/>
                </a:solidFill>
                <a:latin typeface="Tahoma"/>
                <a:cs typeface="Tahoma"/>
              </a:rPr>
              <a:t>Australian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-based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company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specialized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manufacturing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endParaRPr sz="17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devices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software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solutions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healthcare.</a:t>
            </a:r>
            <a:endParaRPr sz="1700">
              <a:latin typeface="Verdana"/>
              <a:cs typeface="Verdana"/>
            </a:endParaRPr>
          </a:p>
          <a:p>
            <a:pPr marL="12700" marR="346710">
              <a:lnSpc>
                <a:spcPct val="174500"/>
              </a:lnSpc>
            </a:pPr>
            <a:r>
              <a:rPr sz="1700" b="1" spc="95" dirty="0">
                <a:solidFill>
                  <a:srgbClr val="67618F"/>
                </a:solidFill>
                <a:latin typeface="Tahoma"/>
                <a:cs typeface="Tahoma"/>
              </a:rPr>
              <a:t>Medical</a:t>
            </a:r>
            <a:r>
              <a:rPr sz="1700" b="1" spc="4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700" b="1" spc="95" dirty="0">
                <a:solidFill>
                  <a:srgbClr val="67618F"/>
                </a:solidFill>
                <a:latin typeface="Tahoma"/>
                <a:cs typeface="Tahoma"/>
              </a:rPr>
              <a:t>Device</a:t>
            </a:r>
            <a:r>
              <a:rPr sz="1700" b="1" spc="5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700" b="1" spc="55" dirty="0">
                <a:solidFill>
                  <a:srgbClr val="67618F"/>
                </a:solidFill>
                <a:latin typeface="Tahoma"/>
                <a:cs typeface="Tahoma"/>
              </a:rPr>
              <a:t>Production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: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produce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range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devices,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67618F"/>
                </a:solidFill>
                <a:latin typeface="Verdana"/>
                <a:cs typeface="Verdana"/>
              </a:rPr>
              <a:t>which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include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diagnostic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equipment,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devices,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or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specialized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tools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aimed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at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improving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diagnostics.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4424" y="722578"/>
            <a:ext cx="316738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b="1" spc="150" dirty="0">
                <a:solidFill>
                  <a:srgbClr val="012D66"/>
                </a:solidFill>
                <a:latin typeface="Tahoma"/>
                <a:cs typeface="Tahoma"/>
              </a:rPr>
              <a:t>About</a:t>
            </a:r>
            <a:r>
              <a:rPr sz="2600" b="1" dirty="0">
                <a:solidFill>
                  <a:srgbClr val="012D66"/>
                </a:solidFill>
                <a:latin typeface="Tahoma"/>
                <a:cs typeface="Tahoma"/>
              </a:rPr>
              <a:t> </a:t>
            </a:r>
            <a:r>
              <a:rPr sz="2600" b="1" spc="80" dirty="0">
                <a:solidFill>
                  <a:srgbClr val="012D66"/>
                </a:solidFill>
                <a:latin typeface="Tahoma"/>
                <a:cs typeface="Tahoma"/>
              </a:rPr>
              <a:t>Medjacket: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952" y="4655881"/>
            <a:ext cx="8588375" cy="1267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05"/>
              </a:spcBef>
            </a:pPr>
            <a:r>
              <a:rPr sz="1850" spc="-55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addition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medical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5" dirty="0">
                <a:solidFill>
                  <a:srgbClr val="67618F"/>
                </a:solidFill>
                <a:latin typeface="Verdana"/>
                <a:cs typeface="Verdana"/>
              </a:rPr>
              <a:t>devices,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also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develop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HIMS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5" dirty="0">
                <a:solidFill>
                  <a:srgbClr val="67618F"/>
                </a:solidFill>
                <a:latin typeface="Verdana"/>
                <a:cs typeface="Verdana"/>
              </a:rPr>
              <a:t>software,</a:t>
            </a:r>
            <a:endParaRPr sz="1850">
              <a:latin typeface="Verdana"/>
              <a:cs typeface="Verdana"/>
            </a:endParaRPr>
          </a:p>
          <a:p>
            <a:pPr marL="12700" marR="295910">
              <a:lnSpc>
                <a:spcPct val="170100"/>
              </a:lnSpc>
            </a:pPr>
            <a:r>
              <a:rPr sz="1850" spc="90" dirty="0">
                <a:solidFill>
                  <a:srgbClr val="67618F"/>
                </a:solidFill>
                <a:latin typeface="Verdana"/>
                <a:cs typeface="Verdana"/>
              </a:rPr>
              <a:t>which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typically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involves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software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0" dirty="0">
                <a:solidFill>
                  <a:srgbClr val="67618F"/>
                </a:solidFill>
                <a:latin typeface="Verdana"/>
                <a:cs typeface="Verdana"/>
              </a:rPr>
              <a:t>systems</a:t>
            </a:r>
            <a:r>
              <a:rPr sz="185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that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manage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185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67618F"/>
                </a:solidFill>
                <a:latin typeface="Verdana"/>
                <a:cs typeface="Verdana"/>
              </a:rPr>
              <a:t>data,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billing,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other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administrative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aspects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within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settings.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33674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15240" rIns="0" bIns="0" rtlCol="0">
            <a:spAutoFit/>
          </a:bodyPr>
          <a:lstStyle/>
          <a:p>
            <a:pPr marL="245110" algn="ctr">
              <a:lnSpc>
                <a:spcPct val="100000"/>
              </a:lnSpc>
              <a:spcBef>
                <a:spcPts val="120"/>
              </a:spcBef>
            </a:pPr>
            <a:r>
              <a:rPr sz="2200" spc="50" dirty="0"/>
              <a:t>Hospital</a:t>
            </a:r>
            <a:r>
              <a:rPr sz="2200" spc="-135" dirty="0"/>
              <a:t> </a:t>
            </a:r>
            <a:r>
              <a:rPr sz="2200" spc="35" dirty="0"/>
              <a:t>Information</a:t>
            </a:r>
            <a:r>
              <a:rPr sz="2200" spc="-135" dirty="0"/>
              <a:t> </a:t>
            </a:r>
            <a:r>
              <a:rPr sz="2200" spc="95" dirty="0"/>
              <a:t>management</a:t>
            </a:r>
            <a:r>
              <a:rPr sz="2200" spc="-130" dirty="0"/>
              <a:t> </a:t>
            </a:r>
            <a:r>
              <a:rPr sz="2200" spc="20" dirty="0"/>
              <a:t>system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401241" y="1278320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15240" rIns="0" bIns="0" rtlCol="0">
            <a:spAutoFit/>
          </a:bodyPr>
          <a:lstStyle/>
          <a:p>
            <a:pPr marR="276225" algn="ctr">
              <a:lnSpc>
                <a:spcPct val="100000"/>
              </a:lnSpc>
              <a:spcBef>
                <a:spcPts val="120"/>
              </a:spcBef>
            </a:pPr>
            <a:r>
              <a:rPr sz="2200" spc="30" dirty="0">
                <a:solidFill>
                  <a:srgbClr val="FF904D"/>
                </a:solidFill>
                <a:latin typeface="Verdana"/>
                <a:cs typeface="Verdana"/>
              </a:rPr>
              <a:t>NS(Nursing</a:t>
            </a:r>
            <a:r>
              <a:rPr sz="2200" spc="-16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-15" dirty="0">
                <a:solidFill>
                  <a:srgbClr val="FF904D"/>
                </a:solidFill>
                <a:latin typeface="Verdana"/>
                <a:cs typeface="Verdana"/>
              </a:rPr>
              <a:t>Station)/ENS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1241" y="1874999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15240" rIns="0" bIns="0" rtlCol="0">
            <a:spAutoFit/>
          </a:bodyPr>
          <a:lstStyle/>
          <a:p>
            <a:pPr marL="300355">
              <a:lnSpc>
                <a:spcPct val="100000"/>
              </a:lnSpc>
              <a:spcBef>
                <a:spcPts val="120"/>
              </a:spcBef>
            </a:pPr>
            <a:r>
              <a:rPr sz="2200" spc="40" dirty="0">
                <a:solidFill>
                  <a:srgbClr val="FF904D"/>
                </a:solidFill>
                <a:latin typeface="Verdana"/>
                <a:cs typeface="Verdana"/>
              </a:rPr>
              <a:t>CMS(Cloud</a:t>
            </a:r>
            <a:r>
              <a:rPr sz="2200" spc="-14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35" dirty="0">
                <a:solidFill>
                  <a:srgbClr val="FF904D"/>
                </a:solidFill>
                <a:latin typeface="Verdana"/>
                <a:cs typeface="Verdana"/>
              </a:rPr>
              <a:t>Central</a:t>
            </a:r>
            <a:r>
              <a:rPr sz="2200" spc="-13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85" dirty="0">
                <a:solidFill>
                  <a:srgbClr val="FF904D"/>
                </a:solidFill>
                <a:latin typeface="Verdana"/>
                <a:cs typeface="Verdana"/>
              </a:rPr>
              <a:t>Monitoring</a:t>
            </a:r>
            <a:r>
              <a:rPr sz="2200" spc="-13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904D"/>
                </a:solidFill>
                <a:latin typeface="Verdana"/>
                <a:cs typeface="Verdana"/>
              </a:rPr>
              <a:t>Station)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1241" y="2491705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19050" rIns="0" bIns="0" rtlCol="0">
            <a:spAutoFit/>
          </a:bodyPr>
          <a:lstStyle/>
          <a:p>
            <a:pPr marR="34925" algn="ctr">
              <a:lnSpc>
                <a:spcPct val="100000"/>
              </a:lnSpc>
              <a:spcBef>
                <a:spcPts val="150"/>
              </a:spcBef>
            </a:pPr>
            <a:r>
              <a:rPr sz="2200" spc="145" dirty="0">
                <a:solidFill>
                  <a:srgbClr val="FF904D"/>
                </a:solidFill>
                <a:latin typeface="Verdana"/>
                <a:cs typeface="Verdana"/>
              </a:rPr>
              <a:t>EMR</a:t>
            </a:r>
            <a:r>
              <a:rPr sz="2200" spc="-15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35" dirty="0">
                <a:solidFill>
                  <a:srgbClr val="FF904D"/>
                </a:solidFill>
                <a:latin typeface="Verdana"/>
                <a:cs typeface="Verdana"/>
              </a:rPr>
              <a:t>(Electronic</a:t>
            </a:r>
            <a:r>
              <a:rPr sz="2200" spc="-15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85" dirty="0">
                <a:solidFill>
                  <a:srgbClr val="FF904D"/>
                </a:solidFill>
                <a:latin typeface="Verdana"/>
                <a:cs typeface="Verdana"/>
              </a:rPr>
              <a:t>Medical</a:t>
            </a:r>
            <a:r>
              <a:rPr sz="2200" spc="-15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15" dirty="0">
                <a:solidFill>
                  <a:srgbClr val="FF904D"/>
                </a:solidFill>
                <a:latin typeface="Verdana"/>
                <a:cs typeface="Verdana"/>
              </a:rPr>
              <a:t>Report)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01241" y="3070792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31115" rIns="0" bIns="0" rtlCol="0">
            <a:spAutoFit/>
          </a:bodyPr>
          <a:lstStyle/>
          <a:p>
            <a:pPr marR="34925" algn="ctr">
              <a:lnSpc>
                <a:spcPct val="100000"/>
              </a:lnSpc>
              <a:spcBef>
                <a:spcPts val="245"/>
              </a:spcBef>
            </a:pPr>
            <a:r>
              <a:rPr sz="2200" spc="-114" dirty="0">
                <a:solidFill>
                  <a:srgbClr val="FF904D"/>
                </a:solidFill>
                <a:latin typeface="Verdana"/>
                <a:cs typeface="Verdana"/>
              </a:rPr>
              <a:t>LIS/RIS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2593" y="3568810"/>
            <a:ext cx="6147435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20320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160"/>
              </a:spcBef>
            </a:pPr>
            <a:r>
              <a:rPr sz="2200" spc="180" dirty="0">
                <a:solidFill>
                  <a:srgbClr val="FF904D"/>
                </a:solidFill>
                <a:latin typeface="Verdana"/>
                <a:cs typeface="Verdana"/>
              </a:rPr>
              <a:t>OPD</a:t>
            </a:r>
            <a:r>
              <a:rPr sz="2200" spc="-14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10" dirty="0">
                <a:solidFill>
                  <a:srgbClr val="FF904D"/>
                </a:solidFill>
                <a:latin typeface="Verdana"/>
                <a:cs typeface="Verdana"/>
              </a:rPr>
              <a:t>(Out</a:t>
            </a:r>
            <a:r>
              <a:rPr sz="2200" spc="-14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80" dirty="0">
                <a:solidFill>
                  <a:srgbClr val="FF904D"/>
                </a:solidFill>
                <a:latin typeface="Verdana"/>
                <a:cs typeface="Verdana"/>
              </a:rPr>
              <a:t>Patient</a:t>
            </a:r>
            <a:r>
              <a:rPr sz="2200" spc="-14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25" dirty="0">
                <a:solidFill>
                  <a:srgbClr val="FF904D"/>
                </a:solidFill>
                <a:latin typeface="Verdana"/>
                <a:cs typeface="Verdana"/>
              </a:rPr>
              <a:t>Department)/</a:t>
            </a:r>
            <a:r>
              <a:rPr sz="2200" spc="-14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90" dirty="0">
                <a:solidFill>
                  <a:srgbClr val="FF904D"/>
                </a:solidFill>
                <a:latin typeface="Verdana"/>
                <a:cs typeface="Verdana"/>
              </a:rPr>
              <a:t>e-OPD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22593" y="4114256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203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sz="2200" spc="30" dirty="0">
                <a:solidFill>
                  <a:srgbClr val="FF904D"/>
                </a:solidFill>
                <a:latin typeface="Verdana"/>
                <a:cs typeface="Verdana"/>
              </a:rPr>
              <a:t>Third</a:t>
            </a:r>
            <a:r>
              <a:rPr sz="2200" spc="-16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40" dirty="0">
                <a:solidFill>
                  <a:srgbClr val="FF904D"/>
                </a:solidFill>
                <a:latin typeface="Verdana"/>
                <a:cs typeface="Verdana"/>
              </a:rPr>
              <a:t>Party</a:t>
            </a:r>
            <a:r>
              <a:rPr sz="2200" spc="-15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35" dirty="0">
                <a:solidFill>
                  <a:srgbClr val="FF904D"/>
                </a:solidFill>
                <a:latin typeface="Verdana"/>
                <a:cs typeface="Verdana"/>
              </a:rPr>
              <a:t>Integration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22593" y="4652819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29845" rIns="0" bIns="0" rtlCol="0">
            <a:spAutoFit/>
          </a:bodyPr>
          <a:lstStyle/>
          <a:p>
            <a:pPr marR="120650" algn="ctr">
              <a:lnSpc>
                <a:spcPct val="100000"/>
              </a:lnSpc>
              <a:spcBef>
                <a:spcPts val="235"/>
              </a:spcBef>
            </a:pPr>
            <a:r>
              <a:rPr sz="2200" spc="-5" dirty="0">
                <a:solidFill>
                  <a:srgbClr val="FF904D"/>
                </a:solidFill>
                <a:latin typeface="Verdana"/>
                <a:cs typeface="Verdana"/>
              </a:rPr>
              <a:t>AI/ML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22593" y="5191380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29845" rIns="0" bIns="0" rtlCol="0">
            <a:spAutoFit/>
          </a:bodyPr>
          <a:lstStyle/>
          <a:p>
            <a:pPr marR="120650" algn="ctr">
              <a:lnSpc>
                <a:spcPct val="100000"/>
              </a:lnSpc>
              <a:spcBef>
                <a:spcPts val="235"/>
              </a:spcBef>
            </a:pPr>
            <a:r>
              <a:rPr sz="2200" spc="50" dirty="0">
                <a:solidFill>
                  <a:srgbClr val="FF904D"/>
                </a:solidFill>
                <a:latin typeface="Verdana"/>
                <a:cs typeface="Verdana"/>
              </a:rPr>
              <a:t>GPS</a:t>
            </a:r>
            <a:r>
              <a:rPr sz="2200" spc="-17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FF904D"/>
                </a:solidFill>
                <a:latin typeface="Verdana"/>
                <a:cs typeface="Verdana"/>
              </a:rPr>
              <a:t>Module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22593" y="5763604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24765" rIns="0" bIns="0" rtlCol="0">
            <a:spAutoFit/>
          </a:bodyPr>
          <a:lstStyle/>
          <a:p>
            <a:pPr marR="318770" algn="ctr">
              <a:lnSpc>
                <a:spcPct val="100000"/>
              </a:lnSpc>
              <a:spcBef>
                <a:spcPts val="195"/>
              </a:spcBef>
            </a:pPr>
            <a:r>
              <a:rPr sz="2200" spc="20" dirty="0">
                <a:solidFill>
                  <a:srgbClr val="FF904D"/>
                </a:solidFill>
                <a:latin typeface="Verdana"/>
                <a:cs typeface="Verdana"/>
              </a:rPr>
              <a:t>EICU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22593" y="6381965"/>
            <a:ext cx="6168390" cy="419100"/>
          </a:xfrm>
          <a:prstGeom prst="rect">
            <a:avLst/>
          </a:prstGeom>
          <a:solidFill>
            <a:srgbClr val="383A3F"/>
          </a:solidFill>
        </p:spPr>
        <p:txBody>
          <a:bodyPr vert="horz" wrap="square" lIns="0" tIns="0" rIns="0" bIns="0" rtlCol="0">
            <a:spAutoFit/>
          </a:bodyPr>
          <a:lstStyle/>
          <a:p>
            <a:pPr marR="34925" algn="ctr">
              <a:lnSpc>
                <a:spcPts val="2575"/>
              </a:lnSpc>
            </a:pPr>
            <a:r>
              <a:rPr sz="2200" spc="65" dirty="0">
                <a:solidFill>
                  <a:srgbClr val="FF904D"/>
                </a:solidFill>
                <a:latin typeface="Verdana"/>
                <a:cs typeface="Verdana"/>
              </a:rPr>
              <a:t>Voip</a:t>
            </a:r>
            <a:r>
              <a:rPr sz="2200" spc="-160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55" dirty="0">
                <a:solidFill>
                  <a:srgbClr val="FF904D"/>
                </a:solidFill>
                <a:latin typeface="Verdana"/>
                <a:cs typeface="Verdana"/>
              </a:rPr>
              <a:t>based</a:t>
            </a:r>
            <a:r>
              <a:rPr sz="2200" spc="-155" dirty="0">
                <a:solidFill>
                  <a:srgbClr val="FF904D"/>
                </a:solidFill>
                <a:latin typeface="Verdana"/>
                <a:cs typeface="Verdana"/>
              </a:rPr>
              <a:t> </a:t>
            </a:r>
            <a:r>
              <a:rPr sz="2200" spc="30" dirty="0">
                <a:solidFill>
                  <a:srgbClr val="FF904D"/>
                </a:solidFill>
                <a:latin typeface="Verdana"/>
                <a:cs typeface="Verdana"/>
              </a:rPr>
              <a:t>call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8" y="1493189"/>
            <a:ext cx="66644" cy="6664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8" y="3283067"/>
            <a:ext cx="66644" cy="666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8" y="5520414"/>
            <a:ext cx="66644" cy="6664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2163" y="1356721"/>
            <a:ext cx="9838055" cy="5657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5"/>
              </a:spcBef>
            </a:pP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At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MedJacket,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we're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redefining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critical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Pro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Nursing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Station.</a:t>
            </a:r>
            <a:endParaRPr sz="1700">
              <a:latin typeface="Verdana"/>
              <a:cs typeface="Verdana"/>
            </a:endParaRPr>
          </a:p>
          <a:p>
            <a:pPr marL="12700" marR="652145" algn="just">
              <a:lnSpc>
                <a:spcPct val="172700"/>
              </a:lnSpc>
            </a:pP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state-of-the-art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platform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seamlessly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integrates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comprehensive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67618F"/>
                </a:solidFill>
                <a:latin typeface="Verdana"/>
                <a:cs typeface="Verdana"/>
              </a:rPr>
              <a:t>array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ICU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devices,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providing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professionals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unified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view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precise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monitoring.</a:t>
            </a:r>
            <a:endParaRPr sz="1700">
              <a:latin typeface="Verdana"/>
              <a:cs typeface="Verdana"/>
            </a:endParaRPr>
          </a:p>
          <a:p>
            <a:pPr marL="12700" marR="272415">
              <a:lnSpc>
                <a:spcPct val="172700"/>
              </a:lnSpc>
            </a:pP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Pro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Nursing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Station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combines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multitude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critical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parameters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into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one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unified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interface,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ensuring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5" dirty="0">
                <a:solidFill>
                  <a:srgbClr val="67618F"/>
                </a:solidFill>
                <a:latin typeface="Verdana"/>
                <a:cs typeface="Verdana"/>
              </a:rPr>
              <a:t>nothing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goes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unnoticed.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67618F"/>
                </a:solidFill>
                <a:latin typeface="Verdana"/>
                <a:cs typeface="Verdana"/>
              </a:rPr>
              <a:t>From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ECG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with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5-lead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67618F"/>
                </a:solidFill>
                <a:latin typeface="Verdana"/>
                <a:cs typeface="Verdana"/>
              </a:rPr>
              <a:t>3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channels,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NIBP, </a:t>
            </a:r>
            <a:r>
              <a:rPr sz="1700" spc="-10" dirty="0">
                <a:solidFill>
                  <a:srgbClr val="67618F"/>
                </a:solidFill>
                <a:latin typeface="Verdana"/>
                <a:cs typeface="Verdana"/>
              </a:rPr>
              <a:t>SPO2,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temperature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readings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(both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contact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-10" dirty="0">
                <a:solidFill>
                  <a:srgbClr val="67618F"/>
                </a:solidFill>
                <a:latin typeface="Verdana"/>
                <a:cs typeface="Verdana"/>
              </a:rPr>
              <a:t>Infrared)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specialized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meters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like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Glucometer,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67618F"/>
                </a:solidFill>
                <a:latin typeface="Verdana"/>
                <a:cs typeface="Verdana"/>
              </a:rPr>
              <a:t>Hemoglobin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meter,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Drip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flow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meter,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Oxygen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flow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meter,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Capnography,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all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vital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signs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are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at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your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fingertips.</a:t>
            </a:r>
            <a:endParaRPr sz="1700">
              <a:latin typeface="Verdana"/>
              <a:cs typeface="Verdana"/>
            </a:endParaRPr>
          </a:p>
          <a:p>
            <a:pPr marL="12700" marR="5080">
              <a:lnSpc>
                <a:spcPct val="172700"/>
              </a:lnSpc>
            </a:pP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MedJacket Pro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Nursing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Station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not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only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provides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data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but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also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facilitates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communication.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Doctors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can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offer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real-time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notes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recommendations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nurses,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ensuring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that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is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tailored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responsive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their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evolving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needs.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7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direct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line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90" dirty="0">
                <a:solidFill>
                  <a:srgbClr val="67618F"/>
                </a:solidFill>
                <a:latin typeface="Verdana"/>
                <a:cs typeface="Verdana"/>
              </a:rPr>
              <a:t>communication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fosters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collaborative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care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environment.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20215" y="336745"/>
            <a:ext cx="8046720" cy="419100"/>
          </a:xfrm>
          <a:custGeom>
            <a:avLst/>
            <a:gdLst/>
            <a:ahLst/>
            <a:cxnLst/>
            <a:rect l="l" t="t" r="r" b="b"/>
            <a:pathLst>
              <a:path w="8046720" h="419100">
                <a:moveTo>
                  <a:pt x="0" y="0"/>
                </a:moveTo>
                <a:lnTo>
                  <a:pt x="8046658" y="0"/>
                </a:lnTo>
                <a:lnTo>
                  <a:pt x="8046658" y="418907"/>
                </a:lnTo>
                <a:lnTo>
                  <a:pt x="0" y="418907"/>
                </a:lnTo>
                <a:lnTo>
                  <a:pt x="0" y="0"/>
                </a:lnTo>
                <a:close/>
              </a:path>
            </a:pathLst>
          </a:custGeom>
          <a:solidFill>
            <a:srgbClr val="012D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743135" y="273298"/>
            <a:ext cx="3201035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spc="100" dirty="0"/>
              <a:t>Nursing</a:t>
            </a:r>
            <a:r>
              <a:rPr sz="3100" spc="-229" dirty="0"/>
              <a:t> </a:t>
            </a:r>
            <a:r>
              <a:rPr sz="3100" spc="35" dirty="0"/>
              <a:t>Station</a:t>
            </a:r>
            <a:endParaRPr sz="3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976288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7620" rIns="0" bIns="0" rtlCol="0">
            <a:spAutoFit/>
          </a:bodyPr>
          <a:lstStyle/>
          <a:p>
            <a:pPr marR="328930" algn="ctr">
              <a:lnSpc>
                <a:spcPct val="100000"/>
              </a:lnSpc>
              <a:spcBef>
                <a:spcPts val="60"/>
              </a:spcBef>
            </a:pPr>
            <a:r>
              <a:rPr sz="2600" spc="90" dirty="0"/>
              <a:t>Cloud</a:t>
            </a:r>
            <a:r>
              <a:rPr sz="2600" spc="-170" dirty="0"/>
              <a:t> </a:t>
            </a:r>
            <a:r>
              <a:rPr sz="2600" spc="45" dirty="0"/>
              <a:t>Central</a:t>
            </a:r>
            <a:r>
              <a:rPr sz="2600" spc="-170" dirty="0"/>
              <a:t> </a:t>
            </a:r>
            <a:r>
              <a:rPr sz="2600" spc="100" dirty="0"/>
              <a:t>Monitoring</a:t>
            </a:r>
            <a:r>
              <a:rPr sz="2600" spc="-170" dirty="0"/>
              <a:t> </a:t>
            </a:r>
            <a:r>
              <a:rPr sz="2600" spc="30" dirty="0"/>
              <a:t>Station</a:t>
            </a:r>
            <a:endParaRPr sz="2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788" y="2575776"/>
            <a:ext cx="66552" cy="6655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6788" y="5703756"/>
            <a:ext cx="66552" cy="6655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09290" y="2442711"/>
            <a:ext cx="8756650" cy="4305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Central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Monitoring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Station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67618F"/>
                </a:solidFill>
                <a:latin typeface="Verdana"/>
                <a:cs typeface="Verdana"/>
              </a:rPr>
              <a:t>(CMS)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20" dirty="0">
                <a:solidFill>
                  <a:srgbClr val="67618F"/>
                </a:solidFill>
                <a:latin typeface="Verdana"/>
                <a:cs typeface="Verdana"/>
              </a:rPr>
              <a:t>serves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30" dirty="0">
                <a:solidFill>
                  <a:srgbClr val="67618F"/>
                </a:solidFill>
                <a:latin typeface="Verdana"/>
                <a:cs typeface="Verdana"/>
              </a:rPr>
              <a:t>as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nerve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center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managing</a:t>
            </a:r>
            <a:endParaRPr sz="1700">
              <a:latin typeface="Verdana"/>
              <a:cs typeface="Verdana"/>
            </a:endParaRPr>
          </a:p>
          <a:p>
            <a:pPr marL="12700" marR="5080">
              <a:lnSpc>
                <a:spcPct val="172500"/>
              </a:lnSpc>
            </a:pP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multiple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Intensive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Care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Units </a:t>
            </a:r>
            <a:r>
              <a:rPr sz="1700" spc="-75" dirty="0">
                <a:solidFill>
                  <a:srgbClr val="67618F"/>
                </a:solidFill>
                <a:latin typeface="Verdana"/>
                <a:cs typeface="Verdana"/>
              </a:rPr>
              <a:t>(ICUs)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in </a:t>
            </a:r>
            <a:r>
              <a:rPr sz="1700" spc="-2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facility.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This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innovative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system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employs </a:t>
            </a:r>
            <a:r>
              <a:rPr sz="1700" spc="-2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700" spc="100" dirty="0">
                <a:solidFill>
                  <a:srgbClr val="67618F"/>
                </a:solidFill>
                <a:latin typeface="Verdana"/>
                <a:cs typeface="Verdana"/>
              </a:rPr>
              <a:t>Hub 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&amp;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Fork </a:t>
            </a:r>
            <a:r>
              <a:rPr sz="1700" spc="70" dirty="0">
                <a:solidFill>
                  <a:srgbClr val="67618F"/>
                </a:solidFill>
                <a:latin typeface="Verdana"/>
                <a:cs typeface="Verdana"/>
              </a:rPr>
              <a:t>model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optimize the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management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monitoring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patients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across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various </a:t>
            </a:r>
            <a:r>
              <a:rPr sz="1700" spc="-60" dirty="0">
                <a:solidFill>
                  <a:srgbClr val="67618F"/>
                </a:solidFill>
                <a:latin typeface="Verdana"/>
                <a:cs typeface="Verdana"/>
              </a:rPr>
              <a:t>ICUs. 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It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combines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advanced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technology </a:t>
            </a:r>
            <a:r>
              <a:rPr sz="1700" spc="-5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expertise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professionals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provide </a:t>
            </a:r>
            <a:r>
              <a:rPr sz="1700" spc="55" dirty="0">
                <a:solidFill>
                  <a:srgbClr val="67618F"/>
                </a:solidFill>
                <a:latin typeface="Verdana"/>
                <a:cs typeface="Verdana"/>
              </a:rPr>
              <a:t>optimal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care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critically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ill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patients,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regardless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their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location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within</a:t>
            </a:r>
            <a:r>
              <a:rPr sz="17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healthcare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0" dirty="0">
                <a:solidFill>
                  <a:srgbClr val="67618F"/>
                </a:solidFill>
                <a:latin typeface="Verdana"/>
                <a:cs typeface="Verdana"/>
              </a:rPr>
              <a:t>facility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or </a:t>
            </a:r>
            <a:r>
              <a:rPr sz="1700" spc="-58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0" dirty="0">
                <a:solidFill>
                  <a:srgbClr val="67618F"/>
                </a:solidFill>
                <a:latin typeface="Verdana"/>
                <a:cs typeface="Verdana"/>
              </a:rPr>
              <a:t>in</a:t>
            </a:r>
            <a:r>
              <a:rPr sz="17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" dirty="0">
                <a:solidFill>
                  <a:srgbClr val="67618F"/>
                </a:solidFill>
                <a:latin typeface="Verdana"/>
                <a:cs typeface="Verdana"/>
              </a:rPr>
              <a:t>world.</a:t>
            </a:r>
            <a:endParaRPr sz="1700">
              <a:latin typeface="Verdana"/>
              <a:cs typeface="Verdana"/>
            </a:endParaRPr>
          </a:p>
          <a:p>
            <a:pPr marL="12700" marR="12065">
              <a:lnSpc>
                <a:spcPct val="172500"/>
              </a:lnSpc>
            </a:pP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CMS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facilitates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seamless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67618F"/>
                </a:solidFill>
                <a:latin typeface="Verdana"/>
                <a:cs typeface="Verdana"/>
              </a:rPr>
              <a:t>communication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between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5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central</a:t>
            </a:r>
            <a:r>
              <a:rPr sz="17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monitoring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station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individual </a:t>
            </a:r>
            <a:r>
              <a:rPr sz="1700" spc="-60" dirty="0">
                <a:solidFill>
                  <a:srgbClr val="67618F"/>
                </a:solidFill>
                <a:latin typeface="Verdana"/>
                <a:cs typeface="Verdana"/>
              </a:rPr>
              <a:t>ICUs. </a:t>
            </a:r>
            <a:r>
              <a:rPr sz="1700" spc="-80" dirty="0">
                <a:solidFill>
                  <a:srgbClr val="67618F"/>
                </a:solidFill>
                <a:latin typeface="Verdana"/>
                <a:cs typeface="Verdana"/>
              </a:rPr>
              <a:t>It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allows </a:t>
            </a:r>
            <a:r>
              <a:rPr sz="1700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700" spc="65" dirty="0">
                <a:solidFill>
                  <a:srgbClr val="67618F"/>
                </a:solidFill>
                <a:latin typeface="Verdana"/>
                <a:cs typeface="Verdana"/>
              </a:rPr>
              <a:t>immediate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sharing </a:t>
            </a:r>
            <a:r>
              <a:rPr sz="1700" spc="15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critical </a:t>
            </a:r>
            <a:r>
              <a:rPr sz="1700" spc="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0" dirty="0">
                <a:solidFill>
                  <a:srgbClr val="67618F"/>
                </a:solidFill>
                <a:latin typeface="Verdana"/>
                <a:cs typeface="Verdana"/>
              </a:rPr>
              <a:t>information,</a:t>
            </a:r>
            <a:r>
              <a:rPr sz="17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enabling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25" dirty="0">
                <a:solidFill>
                  <a:srgbClr val="67618F"/>
                </a:solidFill>
                <a:latin typeface="Verdana"/>
                <a:cs typeface="Verdana"/>
              </a:rPr>
              <a:t>swift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45" dirty="0">
                <a:solidFill>
                  <a:srgbClr val="67618F"/>
                </a:solidFill>
                <a:latin typeface="Verdana"/>
                <a:cs typeface="Verdana"/>
              </a:rPr>
              <a:t>decision-making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6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35" dirty="0">
                <a:solidFill>
                  <a:srgbClr val="67618F"/>
                </a:solidFill>
                <a:latin typeface="Verdana"/>
                <a:cs typeface="Verdana"/>
              </a:rPr>
              <a:t>intervention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67618F"/>
                </a:solidFill>
                <a:latin typeface="Verdana"/>
                <a:cs typeface="Verdana"/>
              </a:rPr>
              <a:t>when</a:t>
            </a:r>
            <a:r>
              <a:rPr sz="17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700" spc="-15" dirty="0">
                <a:solidFill>
                  <a:srgbClr val="67618F"/>
                </a:solidFill>
                <a:latin typeface="Verdana"/>
                <a:cs typeface="Verdana"/>
              </a:rPr>
              <a:t>necessary.</a:t>
            </a:r>
            <a:endParaRPr sz="1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546198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0" rIns="0" bIns="0" rtlCol="0">
            <a:spAutoFit/>
          </a:bodyPr>
          <a:lstStyle/>
          <a:p>
            <a:pPr marL="549275" algn="ctr">
              <a:lnSpc>
                <a:spcPts val="2810"/>
              </a:lnSpc>
            </a:pPr>
            <a:r>
              <a:rPr sz="2600" spc="175" dirty="0"/>
              <a:t>EMR</a:t>
            </a:r>
            <a:r>
              <a:rPr sz="2600" spc="-175" dirty="0"/>
              <a:t> </a:t>
            </a:r>
            <a:r>
              <a:rPr sz="2600" spc="40" dirty="0"/>
              <a:t>(Electronic</a:t>
            </a:r>
            <a:r>
              <a:rPr sz="2600" spc="-170" dirty="0"/>
              <a:t> </a:t>
            </a:r>
            <a:r>
              <a:rPr sz="2600" spc="100" dirty="0"/>
              <a:t>Medical</a:t>
            </a:r>
            <a:r>
              <a:rPr sz="2600" spc="-170" dirty="0"/>
              <a:t> </a:t>
            </a:r>
            <a:r>
              <a:rPr sz="2600" spc="15" dirty="0"/>
              <a:t>Report)</a:t>
            </a:r>
            <a:endParaRPr sz="2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3617832"/>
            <a:ext cx="85685" cy="8568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3989137"/>
            <a:ext cx="85685" cy="8568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4360441"/>
            <a:ext cx="85685" cy="8568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4731745"/>
            <a:ext cx="85685" cy="8568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5103050"/>
            <a:ext cx="85685" cy="8568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147" y="5474354"/>
            <a:ext cx="85685" cy="8568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42952" y="1656070"/>
            <a:ext cx="5339080" cy="4018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90550" indent="-239395">
              <a:lnSpc>
                <a:spcPts val="3125"/>
              </a:lnSpc>
              <a:spcBef>
                <a:spcPts val="125"/>
              </a:spcBef>
              <a:buFont typeface="Verdana"/>
              <a:buAutoNum type="arabicPeriod"/>
              <a:tabLst>
                <a:tab pos="591185" algn="l"/>
              </a:tabLst>
            </a:pPr>
            <a:r>
              <a:rPr sz="2650" b="1" spc="110" dirty="0">
                <a:solidFill>
                  <a:srgbClr val="67618F"/>
                </a:solidFill>
                <a:latin typeface="Tahoma"/>
                <a:cs typeface="Tahoma"/>
              </a:rPr>
              <a:t>Clinical</a:t>
            </a:r>
            <a:endParaRPr sz="2650">
              <a:latin typeface="Tahoma"/>
              <a:cs typeface="Tahoma"/>
            </a:endParaRPr>
          </a:p>
          <a:p>
            <a:pPr marL="590550" indent="-309880">
              <a:lnSpc>
                <a:spcPts val="3125"/>
              </a:lnSpc>
              <a:buFont typeface="Verdana"/>
              <a:buAutoNum type="arabicPeriod"/>
              <a:tabLst>
                <a:tab pos="591185" algn="l"/>
              </a:tabLst>
            </a:pPr>
            <a:r>
              <a:rPr sz="2650" b="1" spc="155" dirty="0">
                <a:solidFill>
                  <a:srgbClr val="67618F"/>
                </a:solidFill>
                <a:latin typeface="Tahoma"/>
                <a:cs typeface="Tahoma"/>
              </a:rPr>
              <a:t>Non</a:t>
            </a:r>
            <a:r>
              <a:rPr sz="2650" b="1" spc="2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2650" b="1" spc="110" dirty="0">
                <a:solidFill>
                  <a:srgbClr val="67618F"/>
                </a:solidFill>
                <a:latin typeface="Tahoma"/>
                <a:cs typeface="Tahoma"/>
              </a:rPr>
              <a:t>clinical</a:t>
            </a:r>
            <a:endParaRPr sz="26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345"/>
              </a:spcBef>
            </a:pPr>
            <a:r>
              <a:rPr sz="2150" b="1" u="heavy" spc="4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Clinical:</a:t>
            </a:r>
            <a:endParaRPr sz="2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ahoma"/>
              <a:cs typeface="Tahoma"/>
            </a:endParaRPr>
          </a:p>
          <a:p>
            <a:pPr marL="474980" marR="2029460">
              <a:lnSpc>
                <a:spcPct val="113300"/>
              </a:lnSpc>
              <a:spcBef>
                <a:spcPts val="5"/>
              </a:spcBef>
            </a:pPr>
            <a:r>
              <a:rPr sz="2150" spc="75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2150" spc="25" dirty="0">
                <a:solidFill>
                  <a:srgbClr val="67618F"/>
                </a:solidFill>
                <a:latin typeface="Verdana"/>
                <a:cs typeface="Verdana"/>
              </a:rPr>
              <a:t>reports </a:t>
            </a:r>
            <a:r>
              <a:rPr sz="2150" spc="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75" dirty="0">
                <a:solidFill>
                  <a:srgbClr val="67618F"/>
                </a:solidFill>
                <a:latin typeface="Verdana"/>
                <a:cs typeface="Verdana"/>
              </a:rPr>
              <a:t>Patient</a:t>
            </a:r>
            <a:r>
              <a:rPr sz="2150" spc="-17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50" dirty="0">
                <a:solidFill>
                  <a:srgbClr val="67618F"/>
                </a:solidFill>
                <a:latin typeface="Verdana"/>
                <a:cs typeface="Verdana"/>
              </a:rPr>
              <a:t>health</a:t>
            </a:r>
            <a:r>
              <a:rPr sz="2150" spc="-17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25" dirty="0">
                <a:solidFill>
                  <a:srgbClr val="67618F"/>
                </a:solidFill>
                <a:latin typeface="Verdana"/>
                <a:cs typeface="Verdana"/>
              </a:rPr>
              <a:t>score </a:t>
            </a:r>
            <a:r>
              <a:rPr sz="2150" spc="-7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70" dirty="0">
                <a:solidFill>
                  <a:srgbClr val="67618F"/>
                </a:solidFill>
                <a:latin typeface="Verdana"/>
                <a:cs typeface="Verdana"/>
              </a:rPr>
              <a:t>Pathology </a:t>
            </a:r>
            <a:r>
              <a:rPr sz="2150" spc="25" dirty="0">
                <a:solidFill>
                  <a:srgbClr val="67618F"/>
                </a:solidFill>
                <a:latin typeface="Verdana"/>
                <a:cs typeface="Verdana"/>
              </a:rPr>
              <a:t>reports </a:t>
            </a:r>
            <a:r>
              <a:rPr sz="2150" spc="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45" dirty="0">
                <a:solidFill>
                  <a:srgbClr val="67618F"/>
                </a:solidFill>
                <a:latin typeface="Verdana"/>
                <a:cs typeface="Verdana"/>
              </a:rPr>
              <a:t>Radiology</a:t>
            </a:r>
            <a:r>
              <a:rPr sz="2150" spc="-1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25" dirty="0">
                <a:solidFill>
                  <a:srgbClr val="67618F"/>
                </a:solidFill>
                <a:latin typeface="Verdana"/>
                <a:cs typeface="Verdana"/>
              </a:rPr>
              <a:t>reports</a:t>
            </a:r>
            <a:endParaRPr sz="2150">
              <a:latin typeface="Verdana"/>
              <a:cs typeface="Verdana"/>
            </a:endParaRPr>
          </a:p>
          <a:p>
            <a:pPr marL="474980" marR="5080">
              <a:lnSpc>
                <a:spcPct val="113300"/>
              </a:lnSpc>
            </a:pP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C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h</a:t>
            </a:r>
            <a:r>
              <a:rPr sz="2150" spc="-30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15" dirty="0">
                <a:solidFill>
                  <a:srgbClr val="67618F"/>
                </a:solidFill>
                <a:latin typeface="Verdana"/>
                <a:cs typeface="Verdana"/>
              </a:rPr>
              <a:t>l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16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2150" spc="1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c</a:t>
            </a:r>
            <a:r>
              <a:rPr sz="215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2150" spc="-15" dirty="0">
                <a:solidFill>
                  <a:srgbClr val="67618F"/>
                </a:solidFill>
                <a:latin typeface="Verdana"/>
                <a:cs typeface="Verdana"/>
              </a:rPr>
              <a:t>l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140" dirty="0">
                <a:solidFill>
                  <a:srgbClr val="67618F"/>
                </a:solidFill>
                <a:latin typeface="Verdana"/>
                <a:cs typeface="Verdana"/>
              </a:rPr>
              <a:t>d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c</a:t>
            </a:r>
            <a:r>
              <a:rPr sz="2150" spc="5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-60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-260" dirty="0">
                <a:solidFill>
                  <a:srgbClr val="67618F"/>
                </a:solidFill>
                <a:latin typeface="Verdana"/>
                <a:cs typeface="Verdana"/>
              </a:rPr>
              <a:t>/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150" spc="110" dirty="0">
                <a:solidFill>
                  <a:srgbClr val="67618F"/>
                </a:solidFill>
                <a:latin typeface="Verdana"/>
                <a:cs typeface="Verdana"/>
              </a:rPr>
              <a:t>u</a:t>
            </a:r>
            <a:r>
              <a:rPr sz="2150" spc="-30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2150" spc="-45" dirty="0">
                <a:solidFill>
                  <a:srgbClr val="67618F"/>
                </a:solidFill>
                <a:latin typeface="Verdana"/>
                <a:cs typeface="Verdana"/>
              </a:rPr>
              <a:t>s</a:t>
            </a:r>
            <a:r>
              <a:rPr sz="2150" spc="10" dirty="0">
                <a:solidFill>
                  <a:srgbClr val="67618F"/>
                </a:solidFill>
                <a:latin typeface="Verdana"/>
                <a:cs typeface="Verdana"/>
              </a:rPr>
              <a:t>e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114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150" spc="6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150" spc="5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150" spc="40" dirty="0">
                <a:solidFill>
                  <a:srgbClr val="67618F"/>
                </a:solidFill>
                <a:latin typeface="Verdana"/>
                <a:cs typeface="Verdana"/>
              </a:rPr>
              <a:t>e</a:t>
            </a:r>
            <a:r>
              <a:rPr sz="2150" spc="-60" dirty="0">
                <a:solidFill>
                  <a:srgbClr val="67618F"/>
                </a:solidFill>
                <a:latin typeface="Verdana"/>
                <a:cs typeface="Verdana"/>
              </a:rPr>
              <a:t>s  </a:t>
            </a:r>
            <a:r>
              <a:rPr sz="2150" spc="50" dirty="0">
                <a:solidFill>
                  <a:srgbClr val="67618F"/>
                </a:solidFill>
                <a:latin typeface="Verdana"/>
                <a:cs typeface="Verdana"/>
              </a:rPr>
              <a:t>Detailed</a:t>
            </a:r>
            <a:r>
              <a:rPr sz="2150" spc="-1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55" dirty="0">
                <a:solidFill>
                  <a:srgbClr val="67618F"/>
                </a:solidFill>
                <a:latin typeface="Verdana"/>
                <a:cs typeface="Verdana"/>
              </a:rPr>
              <a:t>graphical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25" dirty="0">
                <a:solidFill>
                  <a:srgbClr val="67618F"/>
                </a:solidFill>
                <a:latin typeface="Verdana"/>
                <a:cs typeface="Verdana"/>
              </a:rPr>
              <a:t>reports</a:t>
            </a:r>
            <a:r>
              <a:rPr sz="2150" spc="-1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15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215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150" spc="-15" dirty="0">
                <a:solidFill>
                  <a:srgbClr val="67618F"/>
                </a:solidFill>
                <a:latin typeface="Verdana"/>
                <a:cs typeface="Verdana"/>
              </a:rPr>
              <a:t>vitals</a:t>
            </a:r>
            <a:endParaRPr sz="21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2952" y="710582"/>
            <a:ext cx="262191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000" b="1" u="heavy" spc="1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No</a:t>
            </a:r>
            <a:r>
              <a:rPr sz="3000" b="1" u="heavy" spc="19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n</a:t>
            </a:r>
            <a:r>
              <a:rPr sz="3000" b="1" u="heavy" spc="-9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-</a:t>
            </a:r>
            <a:r>
              <a:rPr sz="3000" b="1" u="heavy" spc="2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C</a:t>
            </a:r>
            <a:r>
              <a:rPr sz="3000" b="1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li</a:t>
            </a:r>
            <a:r>
              <a:rPr sz="3000" b="1" u="heavy" spc="19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n</a:t>
            </a:r>
            <a:r>
              <a:rPr sz="3000" b="1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i</a:t>
            </a:r>
            <a:r>
              <a:rPr sz="3000" b="1" u="heavy" spc="23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c</a:t>
            </a:r>
            <a:r>
              <a:rPr sz="3000" b="1" u="heavy" spc="9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a</a:t>
            </a:r>
            <a:r>
              <a:rPr sz="3000" b="1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l</a:t>
            </a:r>
            <a:r>
              <a:rPr sz="3000" b="1" u="heavy" spc="-30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Tahoma"/>
                <a:cs typeface="Tahoma"/>
              </a:rPr>
              <a:t>:</a:t>
            </a:r>
            <a:endParaRPr sz="3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2016142"/>
            <a:ext cx="91598" cy="915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2421791"/>
            <a:ext cx="91598" cy="9159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5391" y="2827440"/>
            <a:ext cx="91598" cy="9159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3233090"/>
            <a:ext cx="91598" cy="9159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3638739"/>
            <a:ext cx="91598" cy="9159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4044388"/>
            <a:ext cx="91598" cy="9159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4450038"/>
            <a:ext cx="91598" cy="9159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91" y="4855687"/>
            <a:ext cx="91598" cy="9159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5391" y="5261336"/>
            <a:ext cx="91598" cy="9159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991352" y="1787950"/>
            <a:ext cx="4884420" cy="36766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5700"/>
              </a:lnSpc>
              <a:spcBef>
                <a:spcPts val="90"/>
              </a:spcBef>
            </a:pPr>
            <a:r>
              <a:rPr sz="2300" spc="90" dirty="0">
                <a:solidFill>
                  <a:srgbClr val="67618F"/>
                </a:solidFill>
                <a:latin typeface="Verdana"/>
                <a:cs typeface="Verdana"/>
              </a:rPr>
              <a:t>Billing </a:t>
            </a:r>
            <a:r>
              <a:rPr sz="2300" spc="45" dirty="0">
                <a:solidFill>
                  <a:srgbClr val="67618F"/>
                </a:solidFill>
                <a:latin typeface="Verdana"/>
                <a:cs typeface="Verdana"/>
              </a:rPr>
              <a:t>reports </a:t>
            </a:r>
            <a:r>
              <a:rPr sz="2300" spc="8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 </a:t>
            </a:r>
            <a:r>
              <a:rPr sz="2300" spc="6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90" dirty="0">
                <a:solidFill>
                  <a:srgbClr val="67618F"/>
                </a:solidFill>
                <a:latin typeface="Verdana"/>
                <a:cs typeface="Verdana"/>
              </a:rPr>
              <a:t>Billing</a:t>
            </a:r>
            <a:r>
              <a:rPr sz="2300" spc="-1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45" dirty="0">
                <a:solidFill>
                  <a:srgbClr val="67618F"/>
                </a:solidFill>
                <a:latin typeface="Verdana"/>
                <a:cs typeface="Verdana"/>
              </a:rPr>
              <a:t>reports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100" dirty="0">
                <a:solidFill>
                  <a:srgbClr val="67618F"/>
                </a:solidFill>
                <a:latin typeface="Verdana"/>
                <a:cs typeface="Verdana"/>
              </a:rPr>
              <a:t>department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 </a:t>
            </a:r>
            <a:r>
              <a:rPr sz="2300" spc="-7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90" dirty="0">
                <a:solidFill>
                  <a:srgbClr val="67618F"/>
                </a:solidFill>
                <a:latin typeface="Verdana"/>
                <a:cs typeface="Verdana"/>
              </a:rPr>
              <a:t>Billing </a:t>
            </a:r>
            <a:r>
              <a:rPr sz="2300" spc="45" dirty="0">
                <a:solidFill>
                  <a:srgbClr val="67618F"/>
                </a:solidFill>
                <a:latin typeface="Verdana"/>
                <a:cs typeface="Verdana"/>
              </a:rPr>
              <a:t>reports </a:t>
            </a:r>
            <a:r>
              <a:rPr sz="2300" spc="85" dirty="0">
                <a:solidFill>
                  <a:srgbClr val="67618F"/>
                </a:solidFill>
                <a:latin typeface="Verdana"/>
                <a:cs typeface="Verdana"/>
              </a:rPr>
              <a:t>employee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 </a:t>
            </a:r>
            <a:r>
              <a:rPr sz="2300" spc="6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13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2300" spc="145" dirty="0">
                <a:solidFill>
                  <a:srgbClr val="67618F"/>
                </a:solidFill>
                <a:latin typeface="Verdana"/>
                <a:cs typeface="Verdana"/>
              </a:rPr>
              <a:t>cc</a:t>
            </a:r>
            <a:r>
              <a:rPr sz="2300" spc="9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300" spc="145" dirty="0">
                <a:solidFill>
                  <a:srgbClr val="67618F"/>
                </a:solidFill>
                <a:latin typeface="Verdana"/>
                <a:cs typeface="Verdana"/>
              </a:rPr>
              <a:t>u</a:t>
            </a:r>
            <a:r>
              <a:rPr sz="2300" spc="155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300" spc="7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300" spc="-60" dirty="0">
                <a:solidFill>
                  <a:srgbClr val="67618F"/>
                </a:solidFill>
                <a:latin typeface="Verdana"/>
                <a:cs typeface="Verdana"/>
              </a:rPr>
              <a:t>s</a:t>
            </a:r>
            <a:r>
              <a:rPr sz="2300" spc="-1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-110" dirty="0">
                <a:solidFill>
                  <a:srgbClr val="67618F"/>
                </a:solidFill>
                <a:latin typeface="Verdana"/>
                <a:cs typeface="Verdana"/>
              </a:rPr>
              <a:t>&amp;</a:t>
            </a:r>
            <a:r>
              <a:rPr sz="2300" spc="-1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9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300" spc="145" dirty="0">
                <a:solidFill>
                  <a:srgbClr val="67618F"/>
                </a:solidFill>
                <a:latin typeface="Verdana"/>
                <a:cs typeface="Verdana"/>
              </a:rPr>
              <a:t>u</a:t>
            </a:r>
            <a:r>
              <a:rPr sz="2300" spc="7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300" spc="-30" dirty="0">
                <a:solidFill>
                  <a:srgbClr val="67618F"/>
                </a:solidFill>
                <a:latin typeface="Verdana"/>
                <a:cs typeface="Verdana"/>
              </a:rPr>
              <a:t>s</a:t>
            </a:r>
            <a:r>
              <a:rPr sz="2300" spc="7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300" spc="2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2300" spc="155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300" spc="180" dirty="0">
                <a:solidFill>
                  <a:srgbClr val="67618F"/>
                </a:solidFill>
                <a:latin typeface="Verdana"/>
                <a:cs typeface="Verdana"/>
              </a:rPr>
              <a:t>d</a:t>
            </a:r>
            <a:r>
              <a:rPr sz="2300" spc="2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2300" spc="155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2300" spc="165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2300" spc="-1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-20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2300" spc="70" dirty="0">
                <a:solidFill>
                  <a:srgbClr val="67618F"/>
                </a:solidFill>
                <a:latin typeface="Verdana"/>
                <a:cs typeface="Verdana"/>
              </a:rPr>
              <a:t>e</a:t>
            </a:r>
            <a:r>
              <a:rPr sz="2300" spc="180" dirty="0">
                <a:solidFill>
                  <a:srgbClr val="67618F"/>
                </a:solidFill>
                <a:latin typeface="Verdana"/>
                <a:cs typeface="Verdana"/>
              </a:rPr>
              <a:t>p</a:t>
            </a:r>
            <a:r>
              <a:rPr sz="2300" spc="95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2300" spc="-20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2300" spc="7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2300" spc="-45" dirty="0">
                <a:solidFill>
                  <a:srgbClr val="67618F"/>
                </a:solidFill>
                <a:latin typeface="Verdana"/>
                <a:cs typeface="Verdana"/>
              </a:rPr>
              <a:t>s  </a:t>
            </a:r>
            <a:r>
              <a:rPr sz="2300" spc="25" dirty="0">
                <a:solidFill>
                  <a:srgbClr val="67618F"/>
                </a:solidFill>
                <a:latin typeface="Verdana"/>
                <a:cs typeface="Verdana"/>
              </a:rPr>
              <a:t>IP </a:t>
            </a:r>
            <a:r>
              <a:rPr sz="2300" spc="80" dirty="0">
                <a:solidFill>
                  <a:srgbClr val="67618F"/>
                </a:solidFill>
                <a:latin typeface="Verdana"/>
                <a:cs typeface="Verdana"/>
              </a:rPr>
              <a:t>discharge </a:t>
            </a:r>
            <a:r>
              <a:rPr sz="2300" spc="35" dirty="0">
                <a:solidFill>
                  <a:srgbClr val="67618F"/>
                </a:solidFill>
                <a:latin typeface="Verdana"/>
                <a:cs typeface="Verdana"/>
              </a:rPr>
              <a:t>day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 </a:t>
            </a:r>
            <a:r>
              <a:rPr sz="2300" spc="55" dirty="0">
                <a:solidFill>
                  <a:srgbClr val="67618F"/>
                </a:solidFill>
                <a:latin typeface="Verdana"/>
                <a:cs typeface="Verdana"/>
              </a:rPr>
              <a:t>bill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90" dirty="0">
                <a:solidFill>
                  <a:srgbClr val="67618F"/>
                </a:solidFill>
                <a:latin typeface="Verdana"/>
                <a:cs typeface="Verdana"/>
              </a:rPr>
              <a:t>Doctor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5" dirty="0">
                <a:solidFill>
                  <a:srgbClr val="67618F"/>
                </a:solidFill>
                <a:latin typeface="Verdana"/>
                <a:cs typeface="Verdana"/>
              </a:rPr>
              <a:t>patients</a:t>
            </a:r>
            <a:endParaRPr sz="2300">
              <a:latin typeface="Verdana"/>
              <a:cs typeface="Verdana"/>
            </a:endParaRPr>
          </a:p>
          <a:p>
            <a:pPr marL="12700" marR="274320">
              <a:lnSpc>
                <a:spcPct val="115700"/>
              </a:lnSpc>
              <a:spcBef>
                <a:spcPts val="5"/>
              </a:spcBef>
            </a:pPr>
            <a:r>
              <a:rPr sz="2300" spc="90" dirty="0">
                <a:solidFill>
                  <a:srgbClr val="67618F"/>
                </a:solidFill>
                <a:latin typeface="Verdana"/>
                <a:cs typeface="Verdana"/>
              </a:rPr>
              <a:t>Billing</a:t>
            </a:r>
            <a:r>
              <a:rPr sz="2300" spc="-15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investigation</a:t>
            </a:r>
            <a:r>
              <a:rPr sz="2300" spc="-1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85" dirty="0">
                <a:solidFill>
                  <a:srgbClr val="67618F"/>
                </a:solidFill>
                <a:latin typeface="Verdana"/>
                <a:cs typeface="Verdana"/>
              </a:rPr>
              <a:t>summery </a:t>
            </a:r>
            <a:r>
              <a:rPr sz="2300" spc="-7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100" dirty="0">
                <a:solidFill>
                  <a:srgbClr val="67618F"/>
                </a:solidFill>
                <a:latin typeface="Verdana"/>
                <a:cs typeface="Verdana"/>
              </a:rPr>
              <a:t>Lab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</a:t>
            </a:r>
            <a:r>
              <a:rPr sz="2300" spc="-1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55" dirty="0">
                <a:solidFill>
                  <a:srgbClr val="67618F"/>
                </a:solidFill>
                <a:latin typeface="Verdana"/>
                <a:cs typeface="Verdana"/>
              </a:rPr>
              <a:t>bill</a:t>
            </a:r>
            <a:r>
              <a:rPr sz="2300" spc="-13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35" dirty="0">
                <a:solidFill>
                  <a:srgbClr val="67618F"/>
                </a:solidFill>
                <a:latin typeface="Verdana"/>
                <a:cs typeface="Verdana"/>
              </a:rPr>
              <a:t>status</a:t>
            </a:r>
            <a:endParaRPr sz="2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300" spc="80" dirty="0">
                <a:solidFill>
                  <a:srgbClr val="67618F"/>
                </a:solidFill>
                <a:latin typeface="Verdana"/>
                <a:cs typeface="Verdana"/>
              </a:rPr>
              <a:t>Date</a:t>
            </a:r>
            <a:r>
              <a:rPr sz="2300" spc="-1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wise</a:t>
            </a:r>
            <a:r>
              <a:rPr sz="2300" spc="-1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60" dirty="0">
                <a:solidFill>
                  <a:srgbClr val="67618F"/>
                </a:solidFill>
                <a:latin typeface="Verdana"/>
                <a:cs typeface="Verdana"/>
              </a:rPr>
              <a:t>investigation</a:t>
            </a:r>
            <a:r>
              <a:rPr sz="2300" spc="-14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2300" spc="55" dirty="0">
                <a:solidFill>
                  <a:srgbClr val="67618F"/>
                </a:solidFill>
                <a:latin typeface="Verdana"/>
                <a:cs typeface="Verdana"/>
              </a:rPr>
              <a:t>report</a:t>
            </a:r>
            <a:endParaRPr sz="23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215" y="1115835"/>
            <a:ext cx="8046720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pc="-120" dirty="0"/>
              <a:t>LIS/RIS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2952" y="2109320"/>
            <a:ext cx="8867775" cy="4192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b="1" spc="65" dirty="0">
                <a:solidFill>
                  <a:srgbClr val="67618F"/>
                </a:solidFill>
                <a:latin typeface="Tahoma"/>
                <a:cs typeface="Tahoma"/>
              </a:rPr>
              <a:t>Laboratory</a:t>
            </a:r>
            <a:r>
              <a:rPr sz="18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b="1" spc="50" dirty="0">
                <a:solidFill>
                  <a:srgbClr val="67618F"/>
                </a:solidFill>
                <a:latin typeface="Tahoma"/>
                <a:cs typeface="Tahoma"/>
              </a:rPr>
              <a:t>Information</a:t>
            </a:r>
            <a:r>
              <a:rPr sz="18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b="1" spc="105" dirty="0">
                <a:solidFill>
                  <a:srgbClr val="67618F"/>
                </a:solidFill>
                <a:latin typeface="Tahoma"/>
                <a:cs typeface="Tahoma"/>
              </a:rPr>
              <a:t>Management</a:t>
            </a:r>
            <a:r>
              <a:rPr sz="18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b="1" spc="80" dirty="0">
                <a:solidFill>
                  <a:srgbClr val="67618F"/>
                </a:solidFill>
                <a:latin typeface="Tahoma"/>
                <a:cs typeface="Tahoma"/>
              </a:rPr>
              <a:t>System</a:t>
            </a:r>
            <a:r>
              <a:rPr sz="1850" b="1" spc="-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spc="-70" dirty="0">
                <a:solidFill>
                  <a:srgbClr val="67618F"/>
                </a:solidFill>
                <a:latin typeface="Verdana"/>
                <a:cs typeface="Verdana"/>
              </a:rPr>
              <a:t>(LIMS)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b="1" spc="75" dirty="0">
                <a:solidFill>
                  <a:srgbClr val="67618F"/>
                </a:solidFill>
                <a:latin typeface="Tahoma"/>
                <a:cs typeface="Tahoma"/>
              </a:rPr>
              <a:t>Radiology</a:t>
            </a:r>
            <a:endParaRPr sz="18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605"/>
              </a:spcBef>
            </a:pPr>
            <a:r>
              <a:rPr sz="1850" b="1" spc="-265" dirty="0">
                <a:solidFill>
                  <a:srgbClr val="67618F"/>
                </a:solidFill>
                <a:latin typeface="Tahoma"/>
                <a:cs typeface="Tahoma"/>
              </a:rPr>
              <a:t>I</a:t>
            </a:r>
            <a:r>
              <a:rPr sz="1850" b="1" spc="120" dirty="0">
                <a:solidFill>
                  <a:srgbClr val="67618F"/>
                </a:solidFill>
                <a:latin typeface="Tahoma"/>
                <a:cs typeface="Tahoma"/>
              </a:rPr>
              <a:t>n</a:t>
            </a:r>
            <a:r>
              <a:rPr sz="1850" b="1" spc="30" dirty="0">
                <a:solidFill>
                  <a:srgbClr val="67618F"/>
                </a:solidFill>
                <a:latin typeface="Tahoma"/>
                <a:cs typeface="Tahoma"/>
              </a:rPr>
              <a:t>f</a:t>
            </a:r>
            <a:r>
              <a:rPr sz="1850" b="1" spc="95" dirty="0">
                <a:solidFill>
                  <a:srgbClr val="67618F"/>
                </a:solidFill>
                <a:latin typeface="Tahoma"/>
                <a:cs typeface="Tahoma"/>
              </a:rPr>
              <a:t>o</a:t>
            </a:r>
            <a:r>
              <a:rPr sz="1850" b="1" spc="20" dirty="0">
                <a:solidFill>
                  <a:srgbClr val="67618F"/>
                </a:solidFill>
                <a:latin typeface="Tahoma"/>
                <a:cs typeface="Tahoma"/>
              </a:rPr>
              <a:t>r</a:t>
            </a:r>
            <a:r>
              <a:rPr sz="1850" b="1" spc="200" dirty="0">
                <a:solidFill>
                  <a:srgbClr val="67618F"/>
                </a:solidFill>
                <a:latin typeface="Tahoma"/>
                <a:cs typeface="Tahoma"/>
              </a:rPr>
              <a:t>m</a:t>
            </a:r>
            <a:r>
              <a:rPr sz="1850" b="1" spc="60" dirty="0">
                <a:solidFill>
                  <a:srgbClr val="67618F"/>
                </a:solidFill>
                <a:latin typeface="Tahoma"/>
                <a:cs typeface="Tahoma"/>
              </a:rPr>
              <a:t>at</a:t>
            </a:r>
            <a:r>
              <a:rPr sz="1850" b="1" spc="20" dirty="0">
                <a:solidFill>
                  <a:srgbClr val="67618F"/>
                </a:solidFill>
                <a:latin typeface="Tahoma"/>
                <a:cs typeface="Tahoma"/>
              </a:rPr>
              <a:t>i</a:t>
            </a:r>
            <a:r>
              <a:rPr sz="1850" b="1" spc="95" dirty="0">
                <a:solidFill>
                  <a:srgbClr val="67618F"/>
                </a:solidFill>
                <a:latin typeface="Tahoma"/>
                <a:cs typeface="Tahoma"/>
              </a:rPr>
              <a:t>on</a:t>
            </a:r>
            <a:r>
              <a:rPr sz="1850" b="1" spc="3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b="1" spc="30" dirty="0">
                <a:solidFill>
                  <a:srgbClr val="67618F"/>
                </a:solidFill>
                <a:latin typeface="Tahoma"/>
                <a:cs typeface="Tahoma"/>
              </a:rPr>
              <a:t>S</a:t>
            </a:r>
            <a:r>
              <a:rPr sz="1850" b="1" spc="65" dirty="0">
                <a:solidFill>
                  <a:srgbClr val="67618F"/>
                </a:solidFill>
                <a:latin typeface="Tahoma"/>
                <a:cs typeface="Tahoma"/>
              </a:rPr>
              <a:t>y</a:t>
            </a:r>
            <a:r>
              <a:rPr sz="1850" b="1" spc="55" dirty="0">
                <a:solidFill>
                  <a:srgbClr val="67618F"/>
                </a:solidFill>
                <a:latin typeface="Tahoma"/>
                <a:cs typeface="Tahoma"/>
              </a:rPr>
              <a:t>s</a:t>
            </a:r>
            <a:r>
              <a:rPr sz="1850" b="1" spc="60" dirty="0">
                <a:solidFill>
                  <a:srgbClr val="67618F"/>
                </a:solidFill>
                <a:latin typeface="Tahoma"/>
                <a:cs typeface="Tahoma"/>
              </a:rPr>
              <a:t>t</a:t>
            </a:r>
            <a:r>
              <a:rPr sz="1850" b="1" spc="90" dirty="0">
                <a:solidFill>
                  <a:srgbClr val="67618F"/>
                </a:solidFill>
                <a:latin typeface="Tahoma"/>
                <a:cs typeface="Tahoma"/>
              </a:rPr>
              <a:t>e</a:t>
            </a:r>
            <a:r>
              <a:rPr sz="1850" b="1" spc="175" dirty="0">
                <a:solidFill>
                  <a:srgbClr val="67618F"/>
                </a:solidFill>
                <a:latin typeface="Tahoma"/>
                <a:cs typeface="Tahoma"/>
              </a:rPr>
              <a:t>m</a:t>
            </a:r>
            <a:r>
              <a:rPr sz="1850" b="1" spc="-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1850" spc="-210" dirty="0">
                <a:solidFill>
                  <a:srgbClr val="67618F"/>
                </a:solidFill>
                <a:latin typeface="Verdana"/>
                <a:cs typeface="Verdana"/>
              </a:rPr>
              <a:t>(</a:t>
            </a:r>
            <a:r>
              <a:rPr sz="1850" spc="75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1850" spc="-19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S</a:t>
            </a:r>
            <a:r>
              <a:rPr sz="1850" spc="-235" dirty="0">
                <a:solidFill>
                  <a:srgbClr val="67618F"/>
                </a:solidFill>
                <a:latin typeface="Verdana"/>
                <a:cs typeface="Verdana"/>
              </a:rPr>
              <a:t>)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19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1850" spc="105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e</a:t>
            </a:r>
            <a:r>
              <a:rPr sz="1850" spc="14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850" spc="-25" dirty="0">
                <a:solidFill>
                  <a:srgbClr val="67618F"/>
                </a:solidFill>
                <a:latin typeface="Verdana"/>
                <a:cs typeface="Verdana"/>
              </a:rPr>
              <a:t>r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29" dirty="0">
                <a:solidFill>
                  <a:srgbClr val="67618F"/>
                </a:solidFill>
                <a:latin typeface="Verdana"/>
                <a:cs typeface="Verdana"/>
              </a:rPr>
              <a:t>M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e</a:t>
            </a:r>
            <a:r>
              <a:rPr sz="1850" spc="125" dirty="0">
                <a:solidFill>
                  <a:srgbClr val="67618F"/>
                </a:solidFill>
                <a:latin typeface="Verdana"/>
                <a:cs typeface="Verdana"/>
              </a:rPr>
              <a:t>d</a:t>
            </a:r>
            <a:r>
              <a:rPr sz="1850" spc="110" dirty="0">
                <a:solidFill>
                  <a:srgbClr val="67618F"/>
                </a:solidFill>
                <a:latin typeface="Verdana"/>
                <a:cs typeface="Verdana"/>
              </a:rPr>
              <a:t>J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100" dirty="0">
                <a:solidFill>
                  <a:srgbClr val="67618F"/>
                </a:solidFill>
                <a:latin typeface="Verdana"/>
                <a:cs typeface="Verdana"/>
              </a:rPr>
              <a:t>c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ke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8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125" dirty="0">
                <a:solidFill>
                  <a:srgbClr val="67618F"/>
                </a:solidFill>
                <a:latin typeface="Verdana"/>
                <a:cs typeface="Verdana"/>
              </a:rPr>
              <a:t>pp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li</a:t>
            </a:r>
            <a:r>
              <a:rPr sz="1850" spc="100" dirty="0">
                <a:solidFill>
                  <a:srgbClr val="67618F"/>
                </a:solidFill>
                <a:latin typeface="Verdana"/>
                <a:cs typeface="Verdana"/>
              </a:rPr>
              <a:t>c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t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i</a:t>
            </a:r>
            <a:r>
              <a:rPr sz="1850" spc="60" dirty="0">
                <a:solidFill>
                  <a:srgbClr val="67618F"/>
                </a:solidFill>
                <a:latin typeface="Verdana"/>
                <a:cs typeface="Verdana"/>
              </a:rPr>
              <a:t>o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n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Verdana"/>
              <a:cs typeface="Verdana"/>
            </a:endParaRPr>
          </a:p>
          <a:p>
            <a:pPr marL="12700" marR="5080">
              <a:lnSpc>
                <a:spcPct val="172200"/>
              </a:lnSpc>
            </a:pP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8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application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incorporates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robust</a:t>
            </a:r>
            <a:r>
              <a:rPr sz="185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Laboratory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Information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90" dirty="0">
                <a:solidFill>
                  <a:srgbClr val="67618F"/>
                </a:solidFill>
                <a:latin typeface="Verdana"/>
                <a:cs typeface="Verdana"/>
              </a:rPr>
              <a:t>Management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System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70" dirty="0">
                <a:solidFill>
                  <a:srgbClr val="67618F"/>
                </a:solidFill>
                <a:latin typeface="Verdana"/>
                <a:cs typeface="Verdana"/>
              </a:rPr>
              <a:t>(LIMS)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Radiology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Information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System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135" dirty="0">
                <a:solidFill>
                  <a:srgbClr val="67618F"/>
                </a:solidFill>
                <a:latin typeface="Verdana"/>
                <a:cs typeface="Verdana"/>
              </a:rPr>
              <a:t>(RIS)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850" spc="-63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streamline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process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of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uploading,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managing,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accessing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850" spc="5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0" dirty="0">
                <a:solidFill>
                  <a:srgbClr val="67618F"/>
                </a:solidFill>
                <a:latin typeface="Verdana"/>
                <a:cs typeface="Verdana"/>
              </a:rPr>
              <a:t>pathology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35" dirty="0">
                <a:solidFill>
                  <a:srgbClr val="67618F"/>
                </a:solidFill>
                <a:latin typeface="Verdana"/>
                <a:cs typeface="Verdana"/>
              </a:rPr>
              <a:t>radiology </a:t>
            </a:r>
            <a:r>
              <a:rPr sz="1850" spc="-10" dirty="0">
                <a:solidFill>
                  <a:srgbClr val="67618F"/>
                </a:solidFill>
                <a:latin typeface="Verdana"/>
                <a:cs typeface="Verdana"/>
              </a:rPr>
              <a:t>reports. </a:t>
            </a:r>
            <a:r>
              <a:rPr sz="1850" dirty="0">
                <a:solidFill>
                  <a:srgbClr val="67618F"/>
                </a:solidFill>
                <a:latin typeface="Verdana"/>
                <a:cs typeface="Verdana"/>
              </a:rPr>
              <a:t>This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integration </a:t>
            </a:r>
            <a:r>
              <a:rPr sz="1850" dirty="0">
                <a:solidFill>
                  <a:srgbClr val="67618F"/>
                </a:solidFill>
                <a:latin typeface="Verdana"/>
                <a:cs typeface="Verdana"/>
              </a:rPr>
              <a:t>offers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providers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patients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unprecedented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access </a:t>
            </a:r>
            <a:r>
              <a:rPr sz="1850" spc="4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critical </a:t>
            </a:r>
            <a:r>
              <a:rPr sz="1850" spc="65" dirty="0">
                <a:solidFill>
                  <a:srgbClr val="67618F"/>
                </a:solidFill>
                <a:latin typeface="Verdana"/>
                <a:cs typeface="Verdana"/>
              </a:rPr>
              <a:t>medical </a:t>
            </a:r>
            <a:r>
              <a:rPr sz="1850" spc="7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5" dirty="0">
                <a:solidFill>
                  <a:srgbClr val="67618F"/>
                </a:solidFill>
                <a:latin typeface="Verdana"/>
                <a:cs typeface="Verdana"/>
              </a:rPr>
              <a:t>information,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regardless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2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30" dirty="0">
                <a:solidFill>
                  <a:srgbClr val="67618F"/>
                </a:solidFill>
                <a:latin typeface="Verdana"/>
                <a:cs typeface="Verdana"/>
              </a:rPr>
              <a:t>their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15" dirty="0">
                <a:solidFill>
                  <a:srgbClr val="67618F"/>
                </a:solidFill>
                <a:latin typeface="Verdana"/>
                <a:cs typeface="Verdana"/>
              </a:rPr>
              <a:t>location.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5" dirty="0">
                <a:solidFill>
                  <a:srgbClr val="67618F"/>
                </a:solidFill>
                <a:latin typeface="Verdana"/>
                <a:cs typeface="Verdana"/>
              </a:rPr>
              <a:t>Here's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20" dirty="0">
                <a:solidFill>
                  <a:srgbClr val="67618F"/>
                </a:solidFill>
                <a:latin typeface="Verdana"/>
                <a:cs typeface="Verdana"/>
              </a:rPr>
              <a:t>a</a:t>
            </a:r>
            <a:r>
              <a:rPr sz="1850" spc="-11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45" dirty="0">
                <a:solidFill>
                  <a:srgbClr val="67618F"/>
                </a:solidFill>
                <a:latin typeface="Verdana"/>
                <a:cs typeface="Verdana"/>
              </a:rPr>
              <a:t>detailed</a:t>
            </a:r>
            <a:r>
              <a:rPr sz="1850" spc="-114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50" spc="-35" dirty="0">
                <a:solidFill>
                  <a:srgbClr val="67618F"/>
                </a:solidFill>
                <a:latin typeface="Verdana"/>
                <a:cs typeface="Verdana"/>
              </a:rPr>
              <a:t>overview: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3878" y="360546"/>
            <a:ext cx="2106295" cy="419100"/>
          </a:xfrm>
          <a:prstGeom prst="rect">
            <a:avLst/>
          </a:prstGeom>
          <a:solidFill>
            <a:srgbClr val="012D66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85"/>
              </a:lnSpc>
            </a:pPr>
            <a:r>
              <a:rPr sz="2500" spc="-110" dirty="0">
                <a:solidFill>
                  <a:srgbClr val="FFFFFF"/>
                </a:solidFill>
                <a:latin typeface="Verdana"/>
                <a:cs typeface="Verdana"/>
              </a:rPr>
              <a:t>LIS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2952" y="1293785"/>
            <a:ext cx="728218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85" dirty="0">
                <a:solidFill>
                  <a:srgbClr val="67618F"/>
                </a:solidFill>
                <a:latin typeface="Tahoma"/>
                <a:cs typeface="Tahoma"/>
              </a:rPr>
              <a:t>Laboratory</a:t>
            </a:r>
            <a:r>
              <a:rPr sz="2000" b="1" spc="4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2000" b="1" spc="65" dirty="0">
                <a:solidFill>
                  <a:srgbClr val="67618F"/>
                </a:solidFill>
                <a:latin typeface="Tahoma"/>
                <a:cs typeface="Tahoma"/>
              </a:rPr>
              <a:t>Information</a:t>
            </a:r>
            <a:r>
              <a:rPr sz="2000" b="1" spc="4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2000" b="1" spc="130" dirty="0">
                <a:solidFill>
                  <a:srgbClr val="67618F"/>
                </a:solidFill>
                <a:latin typeface="Tahoma"/>
                <a:cs typeface="Tahoma"/>
              </a:rPr>
              <a:t>Management</a:t>
            </a:r>
            <a:r>
              <a:rPr sz="2000" b="1" spc="45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2000" b="1" spc="100" dirty="0">
                <a:solidFill>
                  <a:srgbClr val="67618F"/>
                </a:solidFill>
                <a:latin typeface="Tahoma"/>
                <a:cs typeface="Tahoma"/>
              </a:rPr>
              <a:t>System</a:t>
            </a:r>
            <a:r>
              <a:rPr sz="2000" b="1" spc="40" dirty="0">
                <a:solidFill>
                  <a:srgbClr val="67618F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67618F"/>
                </a:solidFill>
                <a:latin typeface="Tahoma"/>
                <a:cs typeface="Tahoma"/>
              </a:rPr>
              <a:t>(LIMS):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952" y="1814278"/>
            <a:ext cx="9004935" cy="41122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u="heavy" spc="2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Seamless</a:t>
            </a:r>
            <a:r>
              <a:rPr sz="1800" u="heavy" spc="-10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Data</a:t>
            </a:r>
            <a:r>
              <a:rPr sz="1800" u="heavy" spc="-9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Mana</a:t>
            </a:r>
            <a:r>
              <a:rPr sz="1800" spc="55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800" u="heavy" spc="5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ement: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MedJacket's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LIMS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95" dirty="0">
                <a:solidFill>
                  <a:srgbClr val="67618F"/>
                </a:solidFill>
                <a:latin typeface="Verdana"/>
                <a:cs typeface="Verdana"/>
              </a:rPr>
              <a:t>module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provides</a:t>
            </a:r>
            <a:endParaRPr sz="1800">
              <a:latin typeface="Verdana"/>
              <a:cs typeface="Verdana"/>
            </a:endParaRPr>
          </a:p>
          <a:p>
            <a:pPr marL="12700" marR="5080">
              <a:lnSpc>
                <a:spcPct val="173500"/>
              </a:lnSpc>
            </a:pP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laboratories </a:t>
            </a:r>
            <a:r>
              <a:rPr sz="1800" spc="80" dirty="0">
                <a:solidFill>
                  <a:srgbClr val="67618F"/>
                </a:solidFill>
                <a:latin typeface="Verdana"/>
                <a:cs typeface="Verdana"/>
              </a:rPr>
              <a:t>with </a:t>
            </a:r>
            <a:r>
              <a:rPr sz="1800" spc="-5" dirty="0">
                <a:solidFill>
                  <a:srgbClr val="67618F"/>
                </a:solidFill>
                <a:latin typeface="Verdana"/>
                <a:cs typeface="Verdana"/>
              </a:rPr>
              <a:t>a </a:t>
            </a:r>
            <a:r>
              <a:rPr sz="1800" spc="55" dirty="0">
                <a:solidFill>
                  <a:srgbClr val="67618F"/>
                </a:solidFill>
                <a:latin typeface="Verdana"/>
                <a:cs typeface="Verdana"/>
              </a:rPr>
              <a:t>sophisticated </a:t>
            </a:r>
            <a:r>
              <a:rPr sz="1800" spc="60" dirty="0">
                <a:solidFill>
                  <a:srgbClr val="67618F"/>
                </a:solidFill>
                <a:latin typeface="Verdana"/>
                <a:cs typeface="Verdana"/>
              </a:rPr>
              <a:t>platform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efficiently </a:t>
            </a:r>
            <a:r>
              <a:rPr sz="1800" spc="90" dirty="0">
                <a:solidFill>
                  <a:srgbClr val="67618F"/>
                </a:solidFill>
                <a:latin typeface="Verdana"/>
                <a:cs typeface="Verdana"/>
              </a:rPr>
              <a:t>manage </a:t>
            </a:r>
            <a:r>
              <a:rPr sz="1800" spc="6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 pathology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67618F"/>
                </a:solidFill>
                <a:latin typeface="Verdana"/>
                <a:cs typeface="Verdana"/>
              </a:rPr>
              <a:t>reports.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67618F"/>
                </a:solidFill>
                <a:latin typeface="Verdana"/>
                <a:cs typeface="Verdana"/>
              </a:rPr>
              <a:t>It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allows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for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67618F"/>
                </a:solidFill>
                <a:latin typeface="Verdana"/>
                <a:cs typeface="Verdana"/>
              </a:rPr>
              <a:t>easy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data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67618F"/>
                </a:solidFill>
                <a:latin typeface="Verdana"/>
                <a:cs typeface="Verdana"/>
              </a:rPr>
              <a:t>entry,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tracking,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85" dirty="0">
                <a:solidFill>
                  <a:srgbClr val="67618F"/>
                </a:solidFill>
                <a:latin typeface="Verdana"/>
                <a:cs typeface="Verdana"/>
              </a:rPr>
              <a:t>and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retrieval</a:t>
            </a:r>
            <a:r>
              <a:rPr sz="1800" spc="-10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of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lab </a:t>
            </a:r>
            <a:r>
              <a:rPr sz="1800" spc="-6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test</a:t>
            </a:r>
            <a:r>
              <a:rPr sz="1800" spc="-10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67618F"/>
                </a:solidFill>
                <a:latin typeface="Verdana"/>
                <a:cs typeface="Verdana"/>
              </a:rPr>
              <a:t>results.</a:t>
            </a:r>
            <a:endParaRPr sz="1800">
              <a:latin typeface="Verdana"/>
              <a:cs typeface="Verdana"/>
            </a:endParaRPr>
          </a:p>
          <a:p>
            <a:pPr marL="12700" marR="9525">
              <a:lnSpc>
                <a:spcPct val="173500"/>
              </a:lnSpc>
            </a:pPr>
            <a:r>
              <a:rPr sz="1800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Inte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g</a:t>
            </a:r>
            <a:r>
              <a:rPr sz="1800" u="heavy" spc="4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ration</a:t>
            </a:r>
            <a:r>
              <a:rPr sz="1800" u="heavy" spc="-9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8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with</a:t>
            </a:r>
            <a:r>
              <a:rPr sz="1800" u="heavy" spc="-8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9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MedJacket</a:t>
            </a:r>
            <a:r>
              <a:rPr sz="1800" u="heavy" spc="-9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6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Health</a:t>
            </a:r>
            <a:r>
              <a:rPr sz="1800" u="heavy" spc="-85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spc="-50" dirty="0">
                <a:solidFill>
                  <a:srgbClr val="67618F"/>
                </a:solidFill>
                <a:uFill>
                  <a:solidFill>
                    <a:srgbClr val="67618F"/>
                  </a:solidFill>
                </a:uFill>
                <a:latin typeface="Verdana"/>
                <a:cs typeface="Verdana"/>
              </a:rPr>
              <a:t>Score:</a:t>
            </a:r>
            <a:r>
              <a:rPr sz="18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Laboratories</a:t>
            </a:r>
            <a:r>
              <a:rPr sz="18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75" dirty="0">
                <a:solidFill>
                  <a:srgbClr val="67618F"/>
                </a:solidFill>
                <a:latin typeface="Verdana"/>
                <a:cs typeface="Verdana"/>
              </a:rPr>
              <a:t>can</a:t>
            </a:r>
            <a:r>
              <a:rPr sz="18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0" dirty="0">
                <a:solidFill>
                  <a:srgbClr val="67618F"/>
                </a:solidFill>
                <a:latin typeface="Verdana"/>
                <a:cs typeface="Verdana"/>
              </a:rPr>
              <a:t>securely</a:t>
            </a:r>
            <a:r>
              <a:rPr sz="1800" spc="-8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80" dirty="0">
                <a:solidFill>
                  <a:srgbClr val="67618F"/>
                </a:solidFill>
                <a:latin typeface="Verdana"/>
                <a:cs typeface="Verdana"/>
              </a:rPr>
              <a:t>upload </a:t>
            </a:r>
            <a:r>
              <a:rPr sz="1800" spc="-6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6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pathology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reports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directly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to </a:t>
            </a:r>
            <a:r>
              <a:rPr sz="1800" spc="7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patient's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Health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Score </a:t>
            </a:r>
            <a:r>
              <a:rPr sz="1800" spc="75" dirty="0">
                <a:solidFill>
                  <a:srgbClr val="67618F"/>
                </a:solidFill>
                <a:latin typeface="Verdana"/>
                <a:cs typeface="Verdana"/>
              </a:rPr>
              <a:t>within </a:t>
            </a:r>
            <a:r>
              <a:rPr sz="1800" spc="7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00" spc="-6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90" dirty="0">
                <a:solidFill>
                  <a:srgbClr val="67618F"/>
                </a:solidFill>
                <a:latin typeface="Verdana"/>
                <a:cs typeface="Verdana"/>
              </a:rPr>
              <a:t>MedJacket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application.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This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35" dirty="0">
                <a:solidFill>
                  <a:srgbClr val="67618F"/>
                </a:solidFill>
                <a:latin typeface="Verdana"/>
                <a:cs typeface="Verdana"/>
              </a:rPr>
              <a:t>ensures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5" dirty="0">
                <a:solidFill>
                  <a:srgbClr val="67618F"/>
                </a:solidFill>
                <a:latin typeface="Verdana"/>
                <a:cs typeface="Verdana"/>
              </a:rPr>
              <a:t>that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70" dirty="0">
                <a:solidFill>
                  <a:srgbClr val="67618F"/>
                </a:solidFill>
                <a:latin typeface="Verdana"/>
                <a:cs typeface="Verdana"/>
              </a:rPr>
              <a:t>the</a:t>
            </a:r>
            <a:r>
              <a:rPr sz="1800" spc="-9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data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-15" dirty="0">
                <a:solidFill>
                  <a:srgbClr val="67618F"/>
                </a:solidFill>
                <a:latin typeface="Verdana"/>
                <a:cs typeface="Verdana"/>
              </a:rPr>
              <a:t>is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readily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25" dirty="0">
                <a:solidFill>
                  <a:srgbClr val="67618F"/>
                </a:solidFill>
                <a:latin typeface="Verdana"/>
                <a:cs typeface="Verdana"/>
              </a:rPr>
              <a:t>available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to</a:t>
            </a:r>
            <a:r>
              <a:rPr sz="1800" spc="-9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70" dirty="0">
                <a:solidFill>
                  <a:srgbClr val="67618F"/>
                </a:solidFill>
                <a:latin typeface="Verdana"/>
                <a:cs typeface="Verdana"/>
              </a:rPr>
              <a:t>the </a:t>
            </a:r>
            <a:r>
              <a:rPr sz="1800" spc="-615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60" dirty="0">
                <a:solidFill>
                  <a:srgbClr val="67618F"/>
                </a:solidFill>
                <a:latin typeface="Verdana"/>
                <a:cs typeface="Verdana"/>
              </a:rPr>
              <a:t>patient </a:t>
            </a:r>
            <a:r>
              <a:rPr sz="1800" spc="85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00" spc="40" dirty="0">
                <a:solidFill>
                  <a:srgbClr val="67618F"/>
                </a:solidFill>
                <a:latin typeface="Verdana"/>
                <a:cs typeface="Verdana"/>
              </a:rPr>
              <a:t>their </a:t>
            </a:r>
            <a:r>
              <a:rPr sz="1800" spc="55" dirty="0">
                <a:solidFill>
                  <a:srgbClr val="67618F"/>
                </a:solidFill>
                <a:latin typeface="Verdana"/>
                <a:cs typeface="Verdana"/>
              </a:rPr>
              <a:t>healthcare </a:t>
            </a:r>
            <a:r>
              <a:rPr sz="1800" spc="80" dirty="0">
                <a:solidFill>
                  <a:srgbClr val="67618F"/>
                </a:solidFill>
                <a:latin typeface="Verdana"/>
                <a:cs typeface="Verdana"/>
              </a:rPr>
              <a:t>team </a:t>
            </a:r>
            <a:r>
              <a:rPr sz="1800" spc="15" dirty="0">
                <a:solidFill>
                  <a:srgbClr val="67618F"/>
                </a:solidFill>
                <a:latin typeface="Verdana"/>
                <a:cs typeface="Verdana"/>
              </a:rPr>
              <a:t>for </a:t>
            </a:r>
            <a:r>
              <a:rPr sz="1800" spc="100" dirty="0">
                <a:solidFill>
                  <a:srgbClr val="67618F"/>
                </a:solidFill>
                <a:latin typeface="Verdana"/>
                <a:cs typeface="Verdana"/>
              </a:rPr>
              <a:t>ongoing </a:t>
            </a:r>
            <a:r>
              <a:rPr sz="1800" spc="80" dirty="0">
                <a:solidFill>
                  <a:srgbClr val="67618F"/>
                </a:solidFill>
                <a:latin typeface="Verdana"/>
                <a:cs typeface="Verdana"/>
              </a:rPr>
              <a:t>monitoring </a:t>
            </a:r>
            <a:r>
              <a:rPr sz="1800" spc="85" dirty="0">
                <a:solidFill>
                  <a:srgbClr val="67618F"/>
                </a:solidFill>
                <a:latin typeface="Verdana"/>
                <a:cs typeface="Verdana"/>
              </a:rPr>
              <a:t>and </a:t>
            </a:r>
            <a:r>
              <a:rPr sz="1800" spc="65" dirty="0">
                <a:solidFill>
                  <a:srgbClr val="67618F"/>
                </a:solidFill>
                <a:latin typeface="Verdana"/>
                <a:cs typeface="Verdana"/>
              </a:rPr>
              <a:t>treatment </a:t>
            </a:r>
            <a:r>
              <a:rPr sz="1800" spc="-620" dirty="0">
                <a:solidFill>
                  <a:srgbClr val="67618F"/>
                </a:solidFill>
                <a:latin typeface="Verdana"/>
                <a:cs typeface="Verdana"/>
              </a:rPr>
              <a:t> </a:t>
            </a:r>
            <a:r>
              <a:rPr sz="1800" spc="50" dirty="0">
                <a:solidFill>
                  <a:srgbClr val="67618F"/>
                </a:solidFill>
                <a:latin typeface="Verdana"/>
                <a:cs typeface="Verdana"/>
              </a:rPr>
              <a:t>planning.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1602</Words>
  <Application>Microsoft Office PowerPoint</Application>
  <PresentationFormat>Custom</PresentationFormat>
  <Paragraphs>113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MEDJACKET INDIA  PVT LTD.</vt:lpstr>
      <vt:lpstr>About Medjacket:</vt:lpstr>
      <vt:lpstr>Hospital Information management system</vt:lpstr>
      <vt:lpstr>Nursing Station</vt:lpstr>
      <vt:lpstr>Cloud Central Monitoring Station</vt:lpstr>
      <vt:lpstr>EMR (Electronic Medical Report)</vt:lpstr>
      <vt:lpstr>Non-Clinical:</vt:lpstr>
      <vt:lpstr>LIS/RIS</vt:lpstr>
      <vt:lpstr>Laboratory Information Management System (LIMS):</vt:lpstr>
      <vt:lpstr>Slide 10</vt:lpstr>
      <vt:lpstr>Slide 11</vt:lpstr>
      <vt:lpstr>Third Party Integration</vt:lpstr>
      <vt:lpstr>AI/ML</vt:lpstr>
      <vt:lpstr>GPS Module</vt:lpstr>
      <vt:lpstr>E-ICU</vt:lpstr>
      <vt:lpstr>Advantages of Medjacket software over other software: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Template (Flyer (Landscape))</dc:title>
  <dc:creator>Sirisha Tandra</dc:creator>
  <cp:keywords>DAF1oWdYtWc,BAFugy7KGMM</cp:keywords>
  <cp:lastModifiedBy>admin</cp:lastModifiedBy>
  <cp:revision>1</cp:revision>
  <dcterms:created xsi:type="dcterms:W3CDTF">2023-11-30T13:14:38Z</dcterms:created>
  <dcterms:modified xsi:type="dcterms:W3CDTF">2023-11-30T13:15:16Z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2023-11-30T00:00:00Z</vt:filetime>
  </property>
  <property fmtid="{D5CDD505-2E9C-101B-9397-08002B2CF9AE}" pid="3" name="Creator">
    <vt:lpwstr>Canva</vt:lpwstr>
  </property>
  <property fmtid="{D5CDD505-2E9C-101B-9397-08002B2CF9AE}" pid="4" name="LastSaved">
    <vt:filetime>2023-11-30T00:00:00Z</vt:filetime>
  </property>
</Properties>
</file>