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Lst>
  <p:sldSz cy="5143500" cx="9144000"/>
  <p:notesSz cx="6858000" cy="9144000"/>
  <p:embeddedFontLst>
    <p:embeddedFont>
      <p:font typeface="Roboto"/>
      <p:regular r:id="rId228"/>
      <p:bold r:id="rId229"/>
      <p:italic r:id="rId230"/>
      <p:boldItalic r:id="rId2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font" Target="fonts/Roboto-regular.fntdata"/><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font" Target="fonts/Roboto-bold.fntdata"/><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font" Target="fonts/Roboto-boldItalic.fntdata"/><Relationship Id="rId230" Type="http://schemas.openxmlformats.org/officeDocument/2006/relationships/font" Target="fonts/Roboto-italic.fntdata"/><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c6f9e470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c6f9e47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adb448f2f0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adb448f2f0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6586fc91e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6586fc91e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6586fc91e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6586fc91e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6586fc91e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26586fc91e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6586fc91e4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6586fc91e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6586fc91e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26586fc91e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2654deb2a9e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2654deb2a9e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654deb2a9e_1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2654deb2a9e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2654deb2a9e_1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2654deb2a9e_1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654deb2a9e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2654deb2a9e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654deb2a9e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654deb2a9e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5370877d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5370877d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654deb2a9e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654deb2a9e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654deb2a9e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654deb2a9e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654deb2a9e_1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654deb2a9e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654deb2a9e_1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2654deb2a9e_1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654deb2a9e_1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654deb2a9e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654deb2a9e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654deb2a9e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654deb2a9e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654deb2a9e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654deb2a9e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2654deb2a9e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654deb2a9e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654deb2a9e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654deb2a9e_1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2654deb2a9e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65370877d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65370877d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654deb2a9e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654deb2a9e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654deb2a9e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654deb2a9e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654deb2a9e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2654deb2a9e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654deb2a9e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654deb2a9e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654deb2a9e_1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654deb2a9e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654deb2a9e_1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654deb2a9e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654deb2a9e_1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2654deb2a9e_1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654deb2a9e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2654deb2a9e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654deb2a9e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654deb2a9e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654deb2a9e_1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654deb2a9e_1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65370877d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65370877d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654deb2a9e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2654deb2a9e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654deb2a9e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654deb2a9e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654deb2a9e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654deb2a9e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654deb2a9e_1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654deb2a9e_1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654deb2a9e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654deb2a9e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654deb2a9e_1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654deb2a9e_1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654deb2a9e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2654deb2a9e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654deb2a9e_1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654deb2a9e_1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2654deb2a9e_1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2654deb2a9e_1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654deb2a9e_1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654deb2a9e_1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5370877d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65370877d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654deb2a9e_1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2654deb2a9e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654deb2a9e_1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654deb2a9e_1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654deb2a9e_1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654deb2a9e_1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654deb2a9e_1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2654deb2a9e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654deb2a9e_1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654deb2a9e_1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2654deb2a9e_1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2654deb2a9e_1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adb448f2f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adb448f2f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adb448f2f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adb448f2f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adb448f2f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2adb448f2f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adb448f2f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adb448f2f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6534ed3b4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6534ed3b4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adb448f2f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2adb448f2f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adb448f2f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2adb448f2f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adb448f2f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2adb448f2f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adb448f2f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adb448f2f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adb448f2f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adb448f2f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2adb448f2f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2adb448f2f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2adb448f2f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2adb448f2f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2adb448f2f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2adb448f2f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adb448f2f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adb448f2f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2adb448f2f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2adb448f2f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6534ed3b4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6534ed3b4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2adb448f2f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2adb448f2f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2adb448f2f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2adb448f2f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adb448f2f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2adb448f2f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adb448f2f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adb448f2f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654deb2a9e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654deb2a9e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654deb2a9e_1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2654deb2a9e_1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2654deb2a9e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2654deb2a9e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654deb2a9e_1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1" name="Google Shape;1271;g2654deb2a9e_1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2654deb2a9e_1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2654deb2a9e_1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adb448f2f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2adb448f2f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adb448f2f0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adb448f2f0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adb448f2f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adb448f2f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adb448f2f0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2adb448f2f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adb448f2f0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2adb448f2f0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adb448f2f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2adb448f2f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adb448f2f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2adb448f2f0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adb448f2f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9" name="Google Shape;1319;g2adb448f2f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2adb448f2f0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2adb448f2f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2adb448f2f0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2adb448f2f0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2adb448f2f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2adb448f2f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adb448f2f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2adb448f2f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adb448f2f0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adb448f2f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2adb448f2f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2adb448f2f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2ae14935fbf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2" name="Google Shape;1352;g2ae14935fbf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26586fc91e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26586fc91e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2ae14935fb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5" name="Google Shape;1365;g2ae14935fb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6586fc91e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6586fc91e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26586fc91e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26586fc91e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26586fc91e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3" name="Google Shape;1383;g26586fc91e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26586fc91e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26586fc91e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26586fc91e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26586fc91e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26586fc91e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1" name="Google Shape;1401;g26586fc91e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adb448f2f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adb448f2f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26586fc91e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26586fc91e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26586fc91e4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26586fc91e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26586fc91e4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26586fc91e4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26586fc91e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26586fc91e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26586fc91e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26586fc91e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26586fc91e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26586fc91e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26586fc91e4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26586fc91e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26586fc91e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26586fc91e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6586fc91e4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26586fc91e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26586fc91e4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26586fc91e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6f9e470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6f9e470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6534ed3b4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6534ed3b4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26586fc91e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7" name="Google Shape;1467;g26586fc91e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26586fc91e4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26586fc91e4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26586fc91e4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26586fc91e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6586fc91e4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5" name="Google Shape;1485;g26586fc91e4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26586fc91e4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26586fc91e4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6586fc91e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26586fc91e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26586fc91e4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26586fc91e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26586fc91e4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26586fc91e4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26586fc91e4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26586fc91e4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6586fc91e4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26586fc91e4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534ed3b4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6534ed3b4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6586fc91e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26586fc91e4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26586fc91e4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26586fc91e4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26586fc91e4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26586fc91e4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6586fc91e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26586fc91e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adb448f2f0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1" name="Google Shape;1551;g2adb448f2f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2ae14935fb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2ae14935fb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2ae14935fb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2ae14935fb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2ae14935fb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2ae14935fb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2ae14935fb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2ae14935fb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ae14935fb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8" name="Google Shape;1598;g2ae14935fb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db448f2f0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adb448f2f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2adb448f2f0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6" name="Google Shape;1606;g2adb448f2f0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2ae14935fb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4" name="Google Shape;1614;g2ae14935fb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2ae14935fb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1" name="Google Shape;1621;g2ae14935fb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adb448f2f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adb448f2f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adb448f2f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adb448f2f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6534ed3b48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6534ed3b48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6534ed3b4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6534ed3b4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6534ed3b4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6534ed3b4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6534ed3b4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6534ed3b4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534ed3b4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6534ed3b4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6f9e470d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6f9e470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534ed3b48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534ed3b48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6534ed3b4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6534ed3b4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534ed3b48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6534ed3b4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db448f2f0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adb448f2f0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6534ed3b4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6534ed3b4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534ed3b4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6534ed3b4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534ed3b4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6534ed3b4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5370877d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65370877d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534ed3b48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6534ed3b48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6534ed3b4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6534ed3b4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654deb2a9e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654deb2a9e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5370877d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65370877d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5370877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65370877d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6534ed3b48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6534ed3b48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5370877d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65370877d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65370877d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65370877d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adb448f2f0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adb448f2f0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ae14935fb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ae14935fb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e14935fb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ae14935fb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ae14935fb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ae14935fb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ae14935fb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ae14935fb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654deb2a9e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654deb2a9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ae14935fb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ae14935fb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ae14935fb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ae14935fb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ae14935fbf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ae14935fbf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6534ed3b48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6534ed3b48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65370877db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65370877db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65370877d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65370877d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65370877d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65370877db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65370877db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65370877d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65370877db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65370877db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54deb2a9e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654deb2a9e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6534ed3b4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6534ed3b4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54deb2a9e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654deb2a9e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6534ed3b4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6534ed3b4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65370877d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65370877d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65370877db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65370877db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65370877d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65370877d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654deb2a9e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654deb2a9e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654deb2a9e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654deb2a9e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65370877db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65370877db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65370877d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65370877d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65370877d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65370877d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6586fc91e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6586fc91e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65370877db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65370877db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65370877db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65370877d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65370877db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65370877db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5370877d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65370877d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65370877db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265370877d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65370877db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65370877db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265370877db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265370877db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65370877d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65370877d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65370877db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65370877d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65370877d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65370877d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6534ed3b4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6534ed3b4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65370877db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65370877db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654deb2a9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654deb2a9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654deb2a9e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654deb2a9e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654deb2a9e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654deb2a9e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654deb2a9e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654deb2a9e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654deb2a9e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654deb2a9e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654deb2a9e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654deb2a9e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654deb2a9e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654deb2a9e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654deb2a9e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654deb2a9e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654deb2a9e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654deb2a9e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534ed3b4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6534ed3b4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654deb2a9e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654deb2a9e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654deb2a9e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654deb2a9e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654deb2a9e_1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654deb2a9e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654deb2a9e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654deb2a9e_1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654deb2a9e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654deb2a9e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6586fc91e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6586fc91e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6586fc91e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6586fc91e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6586fc91e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6586fc91e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6586fc91e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6586fc91e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6586fc91e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6586fc91e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8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9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10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11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9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8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8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image" Target="../media/image9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9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9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9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9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1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9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10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10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11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1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10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11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10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10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 Id="rId3" Type="http://schemas.openxmlformats.org/officeDocument/2006/relationships/image" Target="../media/image11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11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 Id="rId3" Type="http://schemas.openxmlformats.org/officeDocument/2006/relationships/image" Target="../media/image10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1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 Id="rId3" Type="http://schemas.openxmlformats.org/officeDocument/2006/relationships/image" Target="../media/image12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1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11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15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13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 Id="rId3" Type="http://schemas.openxmlformats.org/officeDocument/2006/relationships/image" Target="../media/image13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4.xml"/><Relationship Id="rId3" Type="http://schemas.openxmlformats.org/officeDocument/2006/relationships/image" Target="../media/image13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image" Target="../media/image12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6.xml"/><Relationship Id="rId3" Type="http://schemas.openxmlformats.org/officeDocument/2006/relationships/image" Target="../media/image15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 Id="rId3" Type="http://schemas.openxmlformats.org/officeDocument/2006/relationships/image" Target="../media/image14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12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 Id="rId3" Type="http://schemas.openxmlformats.org/officeDocument/2006/relationships/image" Target="../media/image1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 Id="rId3" Type="http://schemas.openxmlformats.org/officeDocument/2006/relationships/image" Target="../media/image12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1.xml"/><Relationship Id="rId3" Type="http://schemas.openxmlformats.org/officeDocument/2006/relationships/image" Target="../media/image12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 Id="rId3" Type="http://schemas.openxmlformats.org/officeDocument/2006/relationships/image" Target="../media/image13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3.xml"/><Relationship Id="rId3" Type="http://schemas.openxmlformats.org/officeDocument/2006/relationships/image" Target="../media/image12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4.xml"/><Relationship Id="rId3" Type="http://schemas.openxmlformats.org/officeDocument/2006/relationships/image" Target="../media/image13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5.xml"/><Relationship Id="rId3" Type="http://schemas.openxmlformats.org/officeDocument/2006/relationships/image" Target="../media/image12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6.xml"/><Relationship Id="rId3" Type="http://schemas.openxmlformats.org/officeDocument/2006/relationships/image" Target="../media/image13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7.xml"/><Relationship Id="rId3" Type="http://schemas.openxmlformats.org/officeDocument/2006/relationships/image" Target="../media/image14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8.xml"/><Relationship Id="rId3" Type="http://schemas.openxmlformats.org/officeDocument/2006/relationships/image" Target="../media/image13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9.xml"/><Relationship Id="rId3" Type="http://schemas.openxmlformats.org/officeDocument/2006/relationships/image" Target="../media/image1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0.xml"/><Relationship Id="rId3" Type="http://schemas.openxmlformats.org/officeDocument/2006/relationships/image" Target="../media/image16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1.xml"/><Relationship Id="rId3" Type="http://schemas.openxmlformats.org/officeDocument/2006/relationships/image" Target="../media/image13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2.xml"/><Relationship Id="rId3" Type="http://schemas.openxmlformats.org/officeDocument/2006/relationships/image" Target="../media/image13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3.xml"/><Relationship Id="rId3" Type="http://schemas.openxmlformats.org/officeDocument/2006/relationships/image" Target="../media/image14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4.xml"/><Relationship Id="rId3" Type="http://schemas.openxmlformats.org/officeDocument/2006/relationships/image" Target="../media/image14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 Id="rId3" Type="http://schemas.openxmlformats.org/officeDocument/2006/relationships/image" Target="../media/image15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 Id="rId3" Type="http://schemas.openxmlformats.org/officeDocument/2006/relationships/image" Target="../media/image14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14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8.xml"/><Relationship Id="rId3" Type="http://schemas.openxmlformats.org/officeDocument/2006/relationships/image" Target="../media/image15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 Id="rId3"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14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1.xml"/><Relationship Id="rId3" Type="http://schemas.openxmlformats.org/officeDocument/2006/relationships/image" Target="../media/image16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2.xml"/><Relationship Id="rId3" Type="http://schemas.openxmlformats.org/officeDocument/2006/relationships/image" Target="../media/image14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 Id="rId3" Type="http://schemas.openxmlformats.org/officeDocument/2006/relationships/image" Target="../media/image13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4.xml"/><Relationship Id="rId3" Type="http://schemas.openxmlformats.org/officeDocument/2006/relationships/image" Target="../media/image16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16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15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7.xml"/><Relationship Id="rId3" Type="http://schemas.openxmlformats.org/officeDocument/2006/relationships/image" Target="../media/image16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 Id="rId3" Type="http://schemas.openxmlformats.org/officeDocument/2006/relationships/image" Target="../media/image15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9.xml"/><Relationship Id="rId3" Type="http://schemas.openxmlformats.org/officeDocument/2006/relationships/image" Target="../media/image1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0.xml"/><Relationship Id="rId3" Type="http://schemas.openxmlformats.org/officeDocument/2006/relationships/image" Target="../media/image149.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1.xml"/><Relationship Id="rId3" Type="http://schemas.openxmlformats.org/officeDocument/2006/relationships/image" Target="../media/image17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2.xml"/><Relationship Id="rId3" Type="http://schemas.openxmlformats.org/officeDocument/2006/relationships/image" Target="../media/image16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3.xml"/><Relationship Id="rId3" Type="http://schemas.openxmlformats.org/officeDocument/2006/relationships/image" Target="../media/image15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4.xml"/><Relationship Id="rId3" Type="http://schemas.openxmlformats.org/officeDocument/2006/relationships/image" Target="../media/image15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5.xml"/><Relationship Id="rId3" Type="http://schemas.openxmlformats.org/officeDocument/2006/relationships/image" Target="../media/image169.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6.xml"/><Relationship Id="rId3" Type="http://schemas.openxmlformats.org/officeDocument/2006/relationships/image" Target="../media/image16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17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8.xml"/><Relationship Id="rId3" Type="http://schemas.openxmlformats.org/officeDocument/2006/relationships/image" Target="../media/image17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9.xml"/><Relationship Id="rId3" Type="http://schemas.openxmlformats.org/officeDocument/2006/relationships/image" Target="../media/image1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 Id="rId3" Type="http://schemas.openxmlformats.org/officeDocument/2006/relationships/image" Target="../media/image16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182.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2.xml"/><Relationship Id="rId3" Type="http://schemas.openxmlformats.org/officeDocument/2006/relationships/image" Target="../media/image17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3.xml"/><Relationship Id="rId3" Type="http://schemas.openxmlformats.org/officeDocument/2006/relationships/image" Target="../media/image20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4.xml"/><Relationship Id="rId3" Type="http://schemas.openxmlformats.org/officeDocument/2006/relationships/image" Target="../media/image177.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5.xml"/><Relationship Id="rId3" Type="http://schemas.openxmlformats.org/officeDocument/2006/relationships/image" Target="../media/image17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6.xml"/><Relationship Id="rId3" Type="http://schemas.openxmlformats.org/officeDocument/2006/relationships/image" Target="../media/image17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7.xml"/><Relationship Id="rId3" Type="http://schemas.openxmlformats.org/officeDocument/2006/relationships/image" Target="../media/image183.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8.xml"/><Relationship Id="rId3" Type="http://schemas.openxmlformats.org/officeDocument/2006/relationships/image" Target="../media/image181.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9.xml"/><Relationship Id="rId3" Type="http://schemas.openxmlformats.org/officeDocument/2006/relationships/image" Target="../media/image2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0.xml"/><Relationship Id="rId3" Type="http://schemas.openxmlformats.org/officeDocument/2006/relationships/image" Target="../media/image176.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1.xml"/><Relationship Id="rId3" Type="http://schemas.openxmlformats.org/officeDocument/2006/relationships/image" Target="../media/image184.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2.xml"/><Relationship Id="rId3" Type="http://schemas.openxmlformats.org/officeDocument/2006/relationships/image" Target="../media/image18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3.xml"/><Relationship Id="rId3" Type="http://schemas.openxmlformats.org/officeDocument/2006/relationships/image" Target="../media/image185.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4.xml"/><Relationship Id="rId3" Type="http://schemas.openxmlformats.org/officeDocument/2006/relationships/image" Target="../media/image18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5.xml"/><Relationship Id="rId3" Type="http://schemas.openxmlformats.org/officeDocument/2006/relationships/image" Target="../media/image20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6.xml"/><Relationship Id="rId3" Type="http://schemas.openxmlformats.org/officeDocument/2006/relationships/image" Target="../media/image18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7.xml"/><Relationship Id="rId3" Type="http://schemas.openxmlformats.org/officeDocument/2006/relationships/image" Target="../media/image189.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8.xml"/><Relationship Id="rId3" Type="http://schemas.openxmlformats.org/officeDocument/2006/relationships/image" Target="../media/image17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9.xml"/><Relationship Id="rId3" Type="http://schemas.openxmlformats.org/officeDocument/2006/relationships/image" Target="../media/image1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0.xml"/><Relationship Id="rId3" Type="http://schemas.openxmlformats.org/officeDocument/2006/relationships/image" Target="../media/image192.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1.xml"/><Relationship Id="rId3" Type="http://schemas.openxmlformats.org/officeDocument/2006/relationships/image" Target="../media/image19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2.xml"/><Relationship Id="rId3" Type="http://schemas.openxmlformats.org/officeDocument/2006/relationships/image" Target="../media/image190.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3.xml"/><Relationship Id="rId3" Type="http://schemas.openxmlformats.org/officeDocument/2006/relationships/image" Target="../media/image191.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4.xml"/><Relationship Id="rId3" Type="http://schemas.openxmlformats.org/officeDocument/2006/relationships/image" Target="../media/image195.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5.xml"/><Relationship Id="rId3" Type="http://schemas.openxmlformats.org/officeDocument/2006/relationships/image" Target="../media/image196.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6.xml"/><Relationship Id="rId3" Type="http://schemas.openxmlformats.org/officeDocument/2006/relationships/image" Target="../media/image197.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7.xml"/><Relationship Id="rId3" Type="http://schemas.openxmlformats.org/officeDocument/2006/relationships/image" Target="../media/image198.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8.xml"/><Relationship Id="rId3" Type="http://schemas.openxmlformats.org/officeDocument/2006/relationships/image" Target="../media/image199.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9.xml"/><Relationship Id="rId3" Type="http://schemas.openxmlformats.org/officeDocument/2006/relationships/image" Target="../media/image2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0.xml"/><Relationship Id="rId3" Type="http://schemas.openxmlformats.org/officeDocument/2006/relationships/image" Target="../media/image201.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1.xml"/><Relationship Id="rId3" Type="http://schemas.openxmlformats.org/officeDocument/2006/relationships/image" Target="../media/image202.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2.xml"/><Relationship Id="rId3" Type="http://schemas.openxmlformats.org/officeDocument/2006/relationships/image" Target="../media/image204.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3.xml"/><Relationship Id="rId3" Type="http://schemas.openxmlformats.org/officeDocument/2006/relationships/image" Target="../media/image206.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6.xml"/><Relationship Id="rId3" Type="http://schemas.openxmlformats.org/officeDocument/2006/relationships/image" Target="../media/image51.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8.xml"/><Relationship Id="rId3" Type="http://schemas.openxmlformats.org/officeDocument/2006/relationships/image" Target="../media/image19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7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3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55.png"/><Relationship Id="rId4" Type="http://schemas.openxmlformats.org/officeDocument/2006/relationships/image" Target="../media/image66.png"/><Relationship Id="rId10" Type="http://schemas.openxmlformats.org/officeDocument/2006/relationships/image" Target="../media/image75.jpg"/><Relationship Id="rId9"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71.png"/><Relationship Id="rId7" Type="http://schemas.openxmlformats.org/officeDocument/2006/relationships/image" Target="../media/image60.png"/><Relationship Id="rId8" Type="http://schemas.openxmlformats.org/officeDocument/2006/relationships/image" Target="../media/image8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173.jpg"/><Relationship Id="rId5" Type="http://schemas.openxmlformats.org/officeDocument/2006/relationships/image" Target="../media/image128.png"/><Relationship Id="rId6" Type="http://schemas.openxmlformats.org/officeDocument/2006/relationships/image" Target="../media/image76.png"/><Relationship Id="rId7" Type="http://schemas.openxmlformats.org/officeDocument/2006/relationships/image" Target="../media/image78.png"/><Relationship Id="rId8"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11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1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81.png"/><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8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8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8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ctrTitle"/>
          </p:nvPr>
        </p:nvSpPr>
        <p:spPr>
          <a:xfrm>
            <a:off x="598100" y="341478"/>
            <a:ext cx="8222100" cy="66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solidFill>
                  <a:schemeClr val="accent5"/>
                </a:solidFill>
              </a:rPr>
              <a:t>MED</a:t>
            </a:r>
            <a:r>
              <a:rPr lang="en" sz="3700"/>
              <a:t>JACKET INDIA PVT. LTD</a:t>
            </a:r>
            <a:endParaRPr sz="3700"/>
          </a:p>
        </p:txBody>
      </p:sp>
      <p:sp>
        <p:nvSpPr>
          <p:cNvPr id="86" name="Google Shape;86;p13"/>
          <p:cNvSpPr txBox="1"/>
          <p:nvPr>
            <p:ph idx="1" type="subTitle"/>
          </p:nvPr>
        </p:nvSpPr>
        <p:spPr>
          <a:xfrm>
            <a:off x="598100" y="1003024"/>
            <a:ext cx="8222100" cy="55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Health is my right</a:t>
            </a:r>
            <a:endParaRPr/>
          </a:p>
        </p:txBody>
      </p:sp>
      <p:sp>
        <p:nvSpPr>
          <p:cNvPr id="87" name="Google Shape;87;p13"/>
          <p:cNvSpPr txBox="1"/>
          <p:nvPr/>
        </p:nvSpPr>
        <p:spPr>
          <a:xfrm>
            <a:off x="365825" y="4140425"/>
            <a:ext cx="75948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accent5"/>
                </a:solidFill>
                <a:latin typeface="Roboto"/>
                <a:ea typeface="Roboto"/>
                <a:cs typeface="Roboto"/>
                <a:sym typeface="Roboto"/>
              </a:rPr>
              <a:t>Your patients, our innovations</a:t>
            </a:r>
            <a:br>
              <a:rPr lang="en" sz="1700">
                <a:solidFill>
                  <a:schemeClr val="accent5"/>
                </a:solidFill>
                <a:latin typeface="Roboto"/>
                <a:ea typeface="Roboto"/>
                <a:cs typeface="Roboto"/>
                <a:sym typeface="Roboto"/>
              </a:rPr>
            </a:br>
            <a:r>
              <a:rPr lang="en" sz="1700">
                <a:solidFill>
                  <a:schemeClr val="accent5"/>
                </a:solidFill>
                <a:latin typeface="Roboto"/>
                <a:ea typeface="Roboto"/>
                <a:cs typeface="Roboto"/>
                <a:sym typeface="Roboto"/>
              </a:rPr>
              <a:t>   		— a harmonious journey to well-being.</a:t>
            </a:r>
            <a:r>
              <a:rPr lang="en" sz="2100">
                <a:solidFill>
                  <a:schemeClr val="accent5"/>
                </a:solidFill>
                <a:latin typeface="Roboto"/>
                <a:ea typeface="Roboto"/>
                <a:cs typeface="Roboto"/>
                <a:sym typeface="Roboto"/>
              </a:rPr>
              <a:t> </a:t>
            </a:r>
            <a:endParaRPr>
              <a:solidFill>
                <a:schemeClr val="accent5"/>
              </a:solidFill>
            </a:endParaRPr>
          </a:p>
        </p:txBody>
      </p:sp>
      <p:pic>
        <p:nvPicPr>
          <p:cNvPr id="88" name="Google Shape;88;p13"/>
          <p:cNvPicPr preferRelativeResize="0"/>
          <p:nvPr/>
        </p:nvPicPr>
        <p:blipFill rotWithShape="1">
          <a:blip r:embed="rId3">
            <a:alphaModFix/>
          </a:blip>
          <a:srcRect b="37221" l="0" r="0" t="0"/>
          <a:stretch/>
        </p:blipFill>
        <p:spPr>
          <a:xfrm>
            <a:off x="2817200" y="1329050"/>
            <a:ext cx="3959000" cy="248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82" name="Shape 182"/>
        <p:cNvGrpSpPr/>
        <p:nvPr/>
      </p:nvGrpSpPr>
      <p:grpSpPr>
        <a:xfrm>
          <a:off x="0" y="0"/>
          <a:ext cx="0" cy="0"/>
          <a:chOff x="0" y="0"/>
          <a:chExt cx="0" cy="0"/>
        </a:xfrm>
      </p:grpSpPr>
      <p:sp>
        <p:nvSpPr>
          <p:cNvPr id="183" name="Google Shape;183;p22"/>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Modify Patient Details:</a:t>
            </a:r>
            <a:endParaRPr b="1" sz="1800" u="sng"/>
          </a:p>
        </p:txBody>
      </p:sp>
      <p:pic>
        <p:nvPicPr>
          <p:cNvPr id="184" name="Google Shape;184;p22"/>
          <p:cNvPicPr preferRelativeResize="0"/>
          <p:nvPr/>
        </p:nvPicPr>
        <p:blipFill>
          <a:blip r:embed="rId3">
            <a:alphaModFix/>
          </a:blip>
          <a:stretch>
            <a:fillRect/>
          </a:stretch>
        </p:blipFill>
        <p:spPr>
          <a:xfrm>
            <a:off x="152400" y="1058975"/>
            <a:ext cx="8839201" cy="374302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69" name="Shape 869"/>
        <p:cNvGrpSpPr/>
        <p:nvPr/>
      </p:nvGrpSpPr>
      <p:grpSpPr>
        <a:xfrm>
          <a:off x="0" y="0"/>
          <a:ext cx="0" cy="0"/>
          <a:chOff x="0" y="0"/>
          <a:chExt cx="0" cy="0"/>
        </a:xfrm>
      </p:grpSpPr>
      <p:sp>
        <p:nvSpPr>
          <p:cNvPr id="870" name="Google Shape;870;p112"/>
          <p:cNvSpPr txBox="1"/>
          <p:nvPr>
            <p:ph type="title"/>
          </p:nvPr>
        </p:nvSpPr>
        <p:spPr>
          <a:xfrm>
            <a:off x="269000" y="79200"/>
            <a:ext cx="44157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Category Wise Revenue Consolidated:</a:t>
            </a:r>
            <a:endParaRPr b="1" sz="1800" u="sng"/>
          </a:p>
        </p:txBody>
      </p:sp>
      <p:pic>
        <p:nvPicPr>
          <p:cNvPr id="871" name="Google Shape;871;p112"/>
          <p:cNvPicPr preferRelativeResize="0"/>
          <p:nvPr/>
        </p:nvPicPr>
        <p:blipFill rotWithShape="1">
          <a:blip r:embed="rId3">
            <a:alphaModFix/>
          </a:blip>
          <a:srcRect b="5970" l="0" r="0" t="0"/>
          <a:stretch/>
        </p:blipFill>
        <p:spPr>
          <a:xfrm>
            <a:off x="802150" y="739325"/>
            <a:ext cx="7539725" cy="39880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75" name="Shape 875"/>
        <p:cNvGrpSpPr/>
        <p:nvPr/>
      </p:nvGrpSpPr>
      <p:grpSpPr>
        <a:xfrm>
          <a:off x="0" y="0"/>
          <a:ext cx="0" cy="0"/>
          <a:chOff x="0" y="0"/>
          <a:chExt cx="0" cy="0"/>
        </a:xfrm>
      </p:grpSpPr>
      <p:sp>
        <p:nvSpPr>
          <p:cNvPr id="876" name="Google Shape;876;p113"/>
          <p:cNvSpPr txBox="1"/>
          <p:nvPr>
            <p:ph type="title"/>
          </p:nvPr>
        </p:nvSpPr>
        <p:spPr>
          <a:xfrm>
            <a:off x="311700" y="79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Consultation Expanded:</a:t>
            </a:r>
            <a:endParaRPr b="1" sz="1800" u="sng"/>
          </a:p>
        </p:txBody>
      </p:sp>
      <p:pic>
        <p:nvPicPr>
          <p:cNvPr id="877" name="Google Shape;877;p113"/>
          <p:cNvPicPr preferRelativeResize="0"/>
          <p:nvPr/>
        </p:nvPicPr>
        <p:blipFill rotWithShape="1">
          <a:blip r:embed="rId3">
            <a:alphaModFix/>
          </a:blip>
          <a:srcRect b="5508" l="0" r="0" t="0"/>
          <a:stretch/>
        </p:blipFill>
        <p:spPr>
          <a:xfrm>
            <a:off x="831525" y="921775"/>
            <a:ext cx="7480950" cy="397630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81" name="Shape 881"/>
        <p:cNvGrpSpPr/>
        <p:nvPr/>
      </p:nvGrpSpPr>
      <p:grpSpPr>
        <a:xfrm>
          <a:off x="0" y="0"/>
          <a:ext cx="0" cy="0"/>
          <a:chOff x="0" y="0"/>
          <a:chExt cx="0" cy="0"/>
        </a:xfrm>
      </p:grpSpPr>
      <p:sp>
        <p:nvSpPr>
          <p:cNvPr id="882" name="Google Shape;882;p114"/>
          <p:cNvSpPr txBox="1"/>
          <p:nvPr>
            <p:ph type="title"/>
          </p:nvPr>
        </p:nvSpPr>
        <p:spPr>
          <a:xfrm>
            <a:off x="311700" y="100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Pathology Expanded:</a:t>
            </a:r>
            <a:endParaRPr b="1" sz="1800" u="sng"/>
          </a:p>
        </p:txBody>
      </p:sp>
      <p:pic>
        <p:nvPicPr>
          <p:cNvPr id="883" name="Google Shape;883;p114"/>
          <p:cNvPicPr preferRelativeResize="0"/>
          <p:nvPr/>
        </p:nvPicPr>
        <p:blipFill rotWithShape="1">
          <a:blip r:embed="rId3">
            <a:alphaModFix/>
          </a:blip>
          <a:srcRect b="6068" l="0" r="0" t="0"/>
          <a:stretch/>
        </p:blipFill>
        <p:spPr>
          <a:xfrm>
            <a:off x="565588" y="781600"/>
            <a:ext cx="8012826" cy="4233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87" name="Shape 887"/>
        <p:cNvGrpSpPr/>
        <p:nvPr/>
      </p:nvGrpSpPr>
      <p:grpSpPr>
        <a:xfrm>
          <a:off x="0" y="0"/>
          <a:ext cx="0" cy="0"/>
          <a:chOff x="0" y="0"/>
          <a:chExt cx="0" cy="0"/>
        </a:xfrm>
      </p:grpSpPr>
      <p:sp>
        <p:nvSpPr>
          <p:cNvPr id="888" name="Google Shape;888;p115"/>
          <p:cNvSpPr txBox="1"/>
          <p:nvPr>
            <p:ph type="title"/>
          </p:nvPr>
        </p:nvSpPr>
        <p:spPr>
          <a:xfrm>
            <a:off x="311700" y="64025"/>
            <a:ext cx="8520600" cy="6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Radiology Expanded:</a:t>
            </a:r>
            <a:endParaRPr b="1" sz="1800" u="sng"/>
          </a:p>
        </p:txBody>
      </p:sp>
      <p:pic>
        <p:nvPicPr>
          <p:cNvPr id="889" name="Google Shape;889;p115"/>
          <p:cNvPicPr preferRelativeResize="0"/>
          <p:nvPr/>
        </p:nvPicPr>
        <p:blipFill rotWithShape="1">
          <a:blip r:embed="rId3">
            <a:alphaModFix/>
          </a:blip>
          <a:srcRect b="5231" l="0" r="0" t="0"/>
          <a:stretch/>
        </p:blipFill>
        <p:spPr>
          <a:xfrm>
            <a:off x="692525" y="687125"/>
            <a:ext cx="7758944" cy="413625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93" name="Shape 893"/>
        <p:cNvGrpSpPr/>
        <p:nvPr/>
      </p:nvGrpSpPr>
      <p:grpSpPr>
        <a:xfrm>
          <a:off x="0" y="0"/>
          <a:ext cx="0" cy="0"/>
          <a:chOff x="0" y="0"/>
          <a:chExt cx="0" cy="0"/>
        </a:xfrm>
      </p:grpSpPr>
      <p:sp>
        <p:nvSpPr>
          <p:cNvPr id="894" name="Google Shape;894;p116"/>
          <p:cNvSpPr txBox="1"/>
          <p:nvPr>
            <p:ph type="title"/>
          </p:nvPr>
        </p:nvSpPr>
        <p:spPr>
          <a:xfrm>
            <a:off x="152400" y="1325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Services Expanded:</a:t>
            </a:r>
            <a:endParaRPr b="1" sz="1800" u="sng"/>
          </a:p>
        </p:txBody>
      </p:sp>
      <p:pic>
        <p:nvPicPr>
          <p:cNvPr id="895" name="Google Shape;895;p116"/>
          <p:cNvPicPr preferRelativeResize="0"/>
          <p:nvPr/>
        </p:nvPicPr>
        <p:blipFill rotWithShape="1">
          <a:blip r:embed="rId3">
            <a:alphaModFix/>
          </a:blip>
          <a:srcRect b="5419" l="0" r="0" t="0"/>
          <a:stretch/>
        </p:blipFill>
        <p:spPr>
          <a:xfrm>
            <a:off x="570313" y="740350"/>
            <a:ext cx="8003376" cy="42577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99" name="Shape 899"/>
        <p:cNvGrpSpPr/>
        <p:nvPr/>
      </p:nvGrpSpPr>
      <p:grpSpPr>
        <a:xfrm>
          <a:off x="0" y="0"/>
          <a:ext cx="0" cy="0"/>
          <a:chOff x="0" y="0"/>
          <a:chExt cx="0" cy="0"/>
        </a:xfrm>
      </p:grpSpPr>
      <p:sp>
        <p:nvSpPr>
          <p:cNvPr id="900" name="Google Shape;900;p117"/>
          <p:cNvSpPr txBox="1"/>
          <p:nvPr>
            <p:ph type="title"/>
          </p:nvPr>
        </p:nvSpPr>
        <p:spPr>
          <a:xfrm>
            <a:off x="2285850" y="47175"/>
            <a:ext cx="4426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Bio-Medical Waste management</a:t>
            </a:r>
            <a:endParaRPr b="1" sz="2200" u="sng"/>
          </a:p>
        </p:txBody>
      </p:sp>
      <p:pic>
        <p:nvPicPr>
          <p:cNvPr id="901" name="Google Shape;901;p117"/>
          <p:cNvPicPr preferRelativeResize="0"/>
          <p:nvPr/>
        </p:nvPicPr>
        <p:blipFill>
          <a:blip r:embed="rId3">
            <a:alphaModFix/>
          </a:blip>
          <a:stretch>
            <a:fillRect/>
          </a:stretch>
        </p:blipFill>
        <p:spPr>
          <a:xfrm>
            <a:off x="548927" y="740325"/>
            <a:ext cx="8046146" cy="41618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05" name="Shape 905"/>
        <p:cNvGrpSpPr/>
        <p:nvPr/>
      </p:nvGrpSpPr>
      <p:grpSpPr>
        <a:xfrm>
          <a:off x="0" y="0"/>
          <a:ext cx="0" cy="0"/>
          <a:chOff x="0" y="0"/>
          <a:chExt cx="0" cy="0"/>
        </a:xfrm>
      </p:grpSpPr>
      <p:pic>
        <p:nvPicPr>
          <p:cNvPr id="906" name="Google Shape;906;p118"/>
          <p:cNvPicPr preferRelativeResize="0"/>
          <p:nvPr/>
        </p:nvPicPr>
        <p:blipFill>
          <a:blip r:embed="rId3">
            <a:alphaModFix/>
          </a:blip>
          <a:stretch>
            <a:fillRect/>
          </a:stretch>
        </p:blipFill>
        <p:spPr>
          <a:xfrm>
            <a:off x="488812" y="684075"/>
            <a:ext cx="8166375" cy="4207950"/>
          </a:xfrm>
          <a:prstGeom prst="rect">
            <a:avLst/>
          </a:prstGeom>
          <a:noFill/>
          <a:ln>
            <a:noFill/>
          </a:ln>
        </p:spPr>
      </p:pic>
      <p:sp>
        <p:nvSpPr>
          <p:cNvPr id="907" name="Google Shape;907;p118"/>
          <p:cNvSpPr txBox="1"/>
          <p:nvPr/>
        </p:nvSpPr>
        <p:spPr>
          <a:xfrm>
            <a:off x="1048800" y="160050"/>
            <a:ext cx="1355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solidFill>
                  <a:schemeClr val="accent2"/>
                </a:solidFill>
                <a:latin typeface="Roboto"/>
                <a:ea typeface="Roboto"/>
                <a:cs typeface="Roboto"/>
                <a:sym typeface="Roboto"/>
              </a:rPr>
              <a:t>Add User:</a:t>
            </a:r>
            <a:endParaRPr b="1" sz="1700" u="sng">
              <a:solidFill>
                <a:schemeClr val="accent2"/>
              </a:solidFill>
              <a:latin typeface="Roboto"/>
              <a:ea typeface="Roboto"/>
              <a:cs typeface="Roboto"/>
              <a:sym typeface="Robot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11" name="Shape 911"/>
        <p:cNvGrpSpPr/>
        <p:nvPr/>
      </p:nvGrpSpPr>
      <p:grpSpPr>
        <a:xfrm>
          <a:off x="0" y="0"/>
          <a:ext cx="0" cy="0"/>
          <a:chOff x="0" y="0"/>
          <a:chExt cx="0" cy="0"/>
        </a:xfrm>
      </p:grpSpPr>
      <p:sp>
        <p:nvSpPr>
          <p:cNvPr id="912" name="Google Shape;912;p119"/>
          <p:cNvSpPr txBox="1"/>
          <p:nvPr>
            <p:ph type="title"/>
          </p:nvPr>
        </p:nvSpPr>
        <p:spPr>
          <a:xfrm>
            <a:off x="301050" y="100550"/>
            <a:ext cx="1982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Users List:</a:t>
            </a:r>
            <a:endParaRPr b="1" sz="1800" u="sng"/>
          </a:p>
        </p:txBody>
      </p:sp>
      <p:pic>
        <p:nvPicPr>
          <p:cNvPr id="913" name="Google Shape;913;p119"/>
          <p:cNvPicPr preferRelativeResize="0"/>
          <p:nvPr/>
        </p:nvPicPr>
        <p:blipFill>
          <a:blip r:embed="rId3">
            <a:alphaModFix/>
          </a:blip>
          <a:stretch>
            <a:fillRect/>
          </a:stretch>
        </p:blipFill>
        <p:spPr>
          <a:xfrm>
            <a:off x="320675" y="708350"/>
            <a:ext cx="8502650" cy="436306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17" name="Shape 917"/>
        <p:cNvGrpSpPr/>
        <p:nvPr/>
      </p:nvGrpSpPr>
      <p:grpSpPr>
        <a:xfrm>
          <a:off x="0" y="0"/>
          <a:ext cx="0" cy="0"/>
          <a:chOff x="0" y="0"/>
          <a:chExt cx="0" cy="0"/>
        </a:xfrm>
      </p:grpSpPr>
      <p:sp>
        <p:nvSpPr>
          <p:cNvPr id="918" name="Google Shape;918;p120"/>
          <p:cNvSpPr txBox="1"/>
          <p:nvPr>
            <p:ph type="title"/>
          </p:nvPr>
        </p:nvSpPr>
        <p:spPr>
          <a:xfrm>
            <a:off x="301025" y="143225"/>
            <a:ext cx="1715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Category:</a:t>
            </a:r>
            <a:endParaRPr b="1" sz="1800" u="sng"/>
          </a:p>
        </p:txBody>
      </p:sp>
      <p:pic>
        <p:nvPicPr>
          <p:cNvPr id="919" name="Google Shape;919;p120"/>
          <p:cNvPicPr preferRelativeResize="0"/>
          <p:nvPr/>
        </p:nvPicPr>
        <p:blipFill>
          <a:blip r:embed="rId3">
            <a:alphaModFix/>
          </a:blip>
          <a:stretch>
            <a:fillRect/>
          </a:stretch>
        </p:blipFill>
        <p:spPr>
          <a:xfrm>
            <a:off x="436925" y="666375"/>
            <a:ext cx="8270150" cy="42614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23" name="Shape 923"/>
        <p:cNvGrpSpPr/>
        <p:nvPr/>
      </p:nvGrpSpPr>
      <p:grpSpPr>
        <a:xfrm>
          <a:off x="0" y="0"/>
          <a:ext cx="0" cy="0"/>
          <a:chOff x="0" y="0"/>
          <a:chExt cx="0" cy="0"/>
        </a:xfrm>
      </p:grpSpPr>
      <p:sp>
        <p:nvSpPr>
          <p:cNvPr id="924" name="Google Shape;924;p121"/>
          <p:cNvSpPr txBox="1"/>
          <p:nvPr>
            <p:ph type="title"/>
          </p:nvPr>
        </p:nvSpPr>
        <p:spPr>
          <a:xfrm>
            <a:off x="98300"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Category:</a:t>
            </a:r>
            <a:endParaRPr b="1" sz="1800" u="sng"/>
          </a:p>
        </p:txBody>
      </p:sp>
      <p:pic>
        <p:nvPicPr>
          <p:cNvPr id="925" name="Google Shape;925;p121"/>
          <p:cNvPicPr preferRelativeResize="0"/>
          <p:nvPr/>
        </p:nvPicPr>
        <p:blipFill>
          <a:blip r:embed="rId3">
            <a:alphaModFix/>
          </a:blip>
          <a:stretch>
            <a:fillRect/>
          </a:stretch>
        </p:blipFill>
        <p:spPr>
          <a:xfrm>
            <a:off x="694225" y="618925"/>
            <a:ext cx="7924675" cy="426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88" name="Shape 188"/>
        <p:cNvGrpSpPr/>
        <p:nvPr/>
      </p:nvGrpSpPr>
      <p:grpSpPr>
        <a:xfrm>
          <a:off x="0" y="0"/>
          <a:ext cx="0" cy="0"/>
          <a:chOff x="0" y="0"/>
          <a:chExt cx="0" cy="0"/>
        </a:xfrm>
      </p:grpSpPr>
      <p:pic>
        <p:nvPicPr>
          <p:cNvPr id="189" name="Google Shape;189;p23"/>
          <p:cNvPicPr preferRelativeResize="0"/>
          <p:nvPr/>
        </p:nvPicPr>
        <p:blipFill>
          <a:blip r:embed="rId3">
            <a:alphaModFix/>
          </a:blip>
          <a:stretch>
            <a:fillRect/>
          </a:stretch>
        </p:blipFill>
        <p:spPr>
          <a:xfrm>
            <a:off x="152400" y="579250"/>
            <a:ext cx="8839198" cy="4136429"/>
          </a:xfrm>
          <a:prstGeom prst="rect">
            <a:avLst/>
          </a:prstGeom>
          <a:noFill/>
          <a:ln>
            <a:noFill/>
          </a:ln>
        </p:spPr>
      </p:pic>
      <p:sp>
        <p:nvSpPr>
          <p:cNvPr id="190" name="Google Shape;190;p23"/>
          <p:cNvSpPr txBox="1"/>
          <p:nvPr/>
        </p:nvSpPr>
        <p:spPr>
          <a:xfrm>
            <a:off x="3606300" y="56050"/>
            <a:ext cx="2892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2"/>
                </a:solidFill>
                <a:latin typeface="Roboto"/>
                <a:ea typeface="Roboto"/>
                <a:cs typeface="Roboto"/>
                <a:sym typeface="Roboto"/>
              </a:rPr>
              <a:t>Smart Card search</a:t>
            </a:r>
            <a:endParaRPr b="1" sz="2200" u="sng">
              <a:solidFill>
                <a:schemeClr val="accent2"/>
              </a:solidFill>
              <a:latin typeface="Roboto"/>
              <a:ea typeface="Roboto"/>
              <a:cs typeface="Roboto"/>
              <a:sym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29" name="Shape 929"/>
        <p:cNvGrpSpPr/>
        <p:nvPr/>
      </p:nvGrpSpPr>
      <p:grpSpPr>
        <a:xfrm>
          <a:off x="0" y="0"/>
          <a:ext cx="0" cy="0"/>
          <a:chOff x="0" y="0"/>
          <a:chExt cx="0" cy="0"/>
        </a:xfrm>
      </p:grpSpPr>
      <p:sp>
        <p:nvSpPr>
          <p:cNvPr id="930" name="Google Shape;930;p122"/>
          <p:cNvSpPr txBox="1"/>
          <p:nvPr>
            <p:ph type="title"/>
          </p:nvPr>
        </p:nvSpPr>
        <p:spPr>
          <a:xfrm>
            <a:off x="76925" y="79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Department:</a:t>
            </a:r>
            <a:endParaRPr b="1" sz="1800" u="sng"/>
          </a:p>
        </p:txBody>
      </p:sp>
      <p:pic>
        <p:nvPicPr>
          <p:cNvPr id="931" name="Google Shape;931;p122"/>
          <p:cNvPicPr preferRelativeResize="0"/>
          <p:nvPr/>
        </p:nvPicPr>
        <p:blipFill>
          <a:blip r:embed="rId3">
            <a:alphaModFix/>
          </a:blip>
          <a:stretch>
            <a:fillRect/>
          </a:stretch>
        </p:blipFill>
        <p:spPr>
          <a:xfrm>
            <a:off x="513348" y="751000"/>
            <a:ext cx="8117315" cy="4188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35" name="Shape 935"/>
        <p:cNvGrpSpPr/>
        <p:nvPr/>
      </p:nvGrpSpPr>
      <p:grpSpPr>
        <a:xfrm>
          <a:off x="0" y="0"/>
          <a:ext cx="0" cy="0"/>
          <a:chOff x="0" y="0"/>
          <a:chExt cx="0" cy="0"/>
        </a:xfrm>
      </p:grpSpPr>
      <p:sp>
        <p:nvSpPr>
          <p:cNvPr id="936" name="Google Shape;936;p123"/>
          <p:cNvSpPr txBox="1"/>
          <p:nvPr>
            <p:ph type="title"/>
          </p:nvPr>
        </p:nvSpPr>
        <p:spPr>
          <a:xfrm>
            <a:off x="162325" y="100525"/>
            <a:ext cx="2078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Department:</a:t>
            </a:r>
            <a:endParaRPr b="1" sz="1800" u="sng"/>
          </a:p>
        </p:txBody>
      </p:sp>
      <p:pic>
        <p:nvPicPr>
          <p:cNvPr id="937" name="Google Shape;937;p123"/>
          <p:cNvPicPr preferRelativeResize="0"/>
          <p:nvPr/>
        </p:nvPicPr>
        <p:blipFill>
          <a:blip r:embed="rId3">
            <a:alphaModFix/>
          </a:blip>
          <a:stretch>
            <a:fillRect/>
          </a:stretch>
        </p:blipFill>
        <p:spPr>
          <a:xfrm>
            <a:off x="600600" y="779000"/>
            <a:ext cx="8029475" cy="40980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41" name="Shape 941"/>
        <p:cNvGrpSpPr/>
        <p:nvPr/>
      </p:nvGrpSpPr>
      <p:grpSpPr>
        <a:xfrm>
          <a:off x="0" y="0"/>
          <a:ext cx="0" cy="0"/>
          <a:chOff x="0" y="0"/>
          <a:chExt cx="0" cy="0"/>
        </a:xfrm>
      </p:grpSpPr>
      <p:sp>
        <p:nvSpPr>
          <p:cNvPr id="942" name="Google Shape;942;p124"/>
          <p:cNvSpPr txBox="1"/>
          <p:nvPr>
            <p:ph type="title"/>
          </p:nvPr>
        </p:nvSpPr>
        <p:spPr>
          <a:xfrm>
            <a:off x="76950" y="79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Waste Collection:</a:t>
            </a:r>
            <a:endParaRPr b="1" sz="1800" u="sng"/>
          </a:p>
        </p:txBody>
      </p:sp>
      <p:pic>
        <p:nvPicPr>
          <p:cNvPr id="943" name="Google Shape;943;p124"/>
          <p:cNvPicPr preferRelativeResize="0"/>
          <p:nvPr/>
        </p:nvPicPr>
        <p:blipFill>
          <a:blip r:embed="rId3">
            <a:alphaModFix/>
          </a:blip>
          <a:stretch>
            <a:fillRect/>
          </a:stretch>
        </p:blipFill>
        <p:spPr>
          <a:xfrm>
            <a:off x="482713" y="687000"/>
            <a:ext cx="8178575" cy="42428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47" name="Shape 947"/>
        <p:cNvGrpSpPr/>
        <p:nvPr/>
      </p:nvGrpSpPr>
      <p:grpSpPr>
        <a:xfrm>
          <a:off x="0" y="0"/>
          <a:ext cx="0" cy="0"/>
          <a:chOff x="0" y="0"/>
          <a:chExt cx="0" cy="0"/>
        </a:xfrm>
      </p:grpSpPr>
      <p:sp>
        <p:nvSpPr>
          <p:cNvPr id="948" name="Google Shape;948;p125"/>
          <p:cNvSpPr txBox="1"/>
          <p:nvPr>
            <p:ph type="title"/>
          </p:nvPr>
        </p:nvSpPr>
        <p:spPr>
          <a:xfrm>
            <a:off x="140950" y="898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Waste collection:</a:t>
            </a:r>
            <a:endParaRPr b="1" sz="1800" u="sng"/>
          </a:p>
        </p:txBody>
      </p:sp>
      <p:pic>
        <p:nvPicPr>
          <p:cNvPr id="949" name="Google Shape;949;p125"/>
          <p:cNvPicPr preferRelativeResize="0"/>
          <p:nvPr/>
        </p:nvPicPr>
        <p:blipFill>
          <a:blip r:embed="rId3">
            <a:alphaModFix/>
          </a:blip>
          <a:stretch>
            <a:fillRect/>
          </a:stretch>
        </p:blipFill>
        <p:spPr>
          <a:xfrm>
            <a:off x="651200" y="716819"/>
            <a:ext cx="8010350" cy="415558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53" name="Shape 953"/>
        <p:cNvGrpSpPr/>
        <p:nvPr/>
      </p:nvGrpSpPr>
      <p:grpSpPr>
        <a:xfrm>
          <a:off x="0" y="0"/>
          <a:ext cx="0" cy="0"/>
          <a:chOff x="0" y="0"/>
          <a:chExt cx="0" cy="0"/>
        </a:xfrm>
      </p:grpSpPr>
      <p:sp>
        <p:nvSpPr>
          <p:cNvPr id="954" name="Google Shape;954;p126"/>
          <p:cNvSpPr txBox="1"/>
          <p:nvPr>
            <p:ph type="title"/>
          </p:nvPr>
        </p:nvSpPr>
        <p:spPr>
          <a:xfrm>
            <a:off x="87600" y="79225"/>
            <a:ext cx="3167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Types of Reports:</a:t>
            </a:r>
            <a:endParaRPr b="1" sz="1800" u="sng"/>
          </a:p>
        </p:txBody>
      </p:sp>
      <p:pic>
        <p:nvPicPr>
          <p:cNvPr id="955" name="Google Shape;955;p126"/>
          <p:cNvPicPr preferRelativeResize="0"/>
          <p:nvPr/>
        </p:nvPicPr>
        <p:blipFill>
          <a:blip r:embed="rId3">
            <a:alphaModFix/>
          </a:blip>
          <a:stretch>
            <a:fillRect/>
          </a:stretch>
        </p:blipFill>
        <p:spPr>
          <a:xfrm>
            <a:off x="697052" y="917725"/>
            <a:ext cx="7749899" cy="39985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59" name="Shape 959"/>
        <p:cNvGrpSpPr/>
        <p:nvPr/>
      </p:nvGrpSpPr>
      <p:grpSpPr>
        <a:xfrm>
          <a:off x="0" y="0"/>
          <a:ext cx="0" cy="0"/>
          <a:chOff x="0" y="0"/>
          <a:chExt cx="0" cy="0"/>
        </a:xfrm>
      </p:grpSpPr>
      <p:sp>
        <p:nvSpPr>
          <p:cNvPr id="960" name="Google Shape;960;p127"/>
          <p:cNvSpPr txBox="1"/>
          <p:nvPr>
            <p:ph type="title"/>
          </p:nvPr>
        </p:nvSpPr>
        <p:spPr>
          <a:xfrm>
            <a:off x="140975" y="0"/>
            <a:ext cx="354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Waste generation log:</a:t>
            </a:r>
            <a:endParaRPr b="1" sz="1800" u="sng"/>
          </a:p>
        </p:txBody>
      </p:sp>
      <p:pic>
        <p:nvPicPr>
          <p:cNvPr id="961" name="Google Shape;961;p127"/>
          <p:cNvPicPr preferRelativeResize="0"/>
          <p:nvPr/>
        </p:nvPicPr>
        <p:blipFill>
          <a:blip r:embed="rId3">
            <a:alphaModFix/>
          </a:blip>
          <a:stretch>
            <a:fillRect/>
          </a:stretch>
        </p:blipFill>
        <p:spPr>
          <a:xfrm>
            <a:off x="387150" y="715000"/>
            <a:ext cx="8245825" cy="41040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65" name="Shape 965"/>
        <p:cNvGrpSpPr/>
        <p:nvPr/>
      </p:nvGrpSpPr>
      <p:grpSpPr>
        <a:xfrm>
          <a:off x="0" y="0"/>
          <a:ext cx="0" cy="0"/>
          <a:chOff x="0" y="0"/>
          <a:chExt cx="0" cy="0"/>
        </a:xfrm>
      </p:grpSpPr>
      <p:sp>
        <p:nvSpPr>
          <p:cNvPr id="966" name="Google Shape;966;p128"/>
          <p:cNvSpPr txBox="1"/>
          <p:nvPr>
            <p:ph type="title"/>
          </p:nvPr>
        </p:nvSpPr>
        <p:spPr>
          <a:xfrm>
            <a:off x="333050" y="89875"/>
            <a:ext cx="3145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Waste generation log list:</a:t>
            </a:r>
            <a:endParaRPr b="1" sz="1800" u="sng"/>
          </a:p>
        </p:txBody>
      </p:sp>
      <p:pic>
        <p:nvPicPr>
          <p:cNvPr id="967" name="Google Shape;967;p128"/>
          <p:cNvPicPr preferRelativeResize="0"/>
          <p:nvPr/>
        </p:nvPicPr>
        <p:blipFill>
          <a:blip r:embed="rId3">
            <a:alphaModFix/>
          </a:blip>
          <a:stretch>
            <a:fillRect/>
          </a:stretch>
        </p:blipFill>
        <p:spPr>
          <a:xfrm>
            <a:off x="491252" y="697675"/>
            <a:ext cx="8036223" cy="41237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71" name="Shape 971"/>
        <p:cNvGrpSpPr/>
        <p:nvPr/>
      </p:nvGrpSpPr>
      <p:grpSpPr>
        <a:xfrm>
          <a:off x="0" y="0"/>
          <a:ext cx="0" cy="0"/>
          <a:chOff x="0" y="0"/>
          <a:chExt cx="0" cy="0"/>
        </a:xfrm>
      </p:grpSpPr>
      <p:sp>
        <p:nvSpPr>
          <p:cNvPr id="972" name="Google Shape;972;p129"/>
          <p:cNvSpPr txBox="1"/>
          <p:nvPr>
            <p:ph type="title"/>
          </p:nvPr>
        </p:nvSpPr>
        <p:spPr>
          <a:xfrm>
            <a:off x="290375" y="79200"/>
            <a:ext cx="3444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Waste Transportation log:</a:t>
            </a:r>
            <a:endParaRPr b="1" sz="1800" u="sng"/>
          </a:p>
        </p:txBody>
      </p:sp>
      <p:pic>
        <p:nvPicPr>
          <p:cNvPr id="973" name="Google Shape;973;p129"/>
          <p:cNvPicPr preferRelativeResize="0"/>
          <p:nvPr/>
        </p:nvPicPr>
        <p:blipFill>
          <a:blip r:embed="rId3">
            <a:alphaModFix/>
          </a:blip>
          <a:stretch>
            <a:fillRect/>
          </a:stretch>
        </p:blipFill>
        <p:spPr>
          <a:xfrm>
            <a:off x="664600" y="597575"/>
            <a:ext cx="7632300" cy="42108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77" name="Shape 977"/>
        <p:cNvGrpSpPr/>
        <p:nvPr/>
      </p:nvGrpSpPr>
      <p:grpSpPr>
        <a:xfrm>
          <a:off x="0" y="0"/>
          <a:ext cx="0" cy="0"/>
          <a:chOff x="0" y="0"/>
          <a:chExt cx="0" cy="0"/>
        </a:xfrm>
      </p:grpSpPr>
      <p:sp>
        <p:nvSpPr>
          <p:cNvPr id="978" name="Google Shape;978;p130"/>
          <p:cNvSpPr txBox="1"/>
          <p:nvPr>
            <p:ph type="title"/>
          </p:nvPr>
        </p:nvSpPr>
        <p:spPr>
          <a:xfrm>
            <a:off x="98275" y="100525"/>
            <a:ext cx="354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Waste Transportation log:</a:t>
            </a:r>
            <a:endParaRPr b="1" sz="1800" u="sng"/>
          </a:p>
        </p:txBody>
      </p:sp>
      <p:pic>
        <p:nvPicPr>
          <p:cNvPr id="979" name="Google Shape;979;p130"/>
          <p:cNvPicPr preferRelativeResize="0"/>
          <p:nvPr/>
        </p:nvPicPr>
        <p:blipFill>
          <a:blip r:embed="rId3">
            <a:alphaModFix/>
          </a:blip>
          <a:stretch>
            <a:fillRect/>
          </a:stretch>
        </p:blipFill>
        <p:spPr>
          <a:xfrm>
            <a:off x="416175" y="708325"/>
            <a:ext cx="8398199" cy="4157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83" name="Shape 983"/>
        <p:cNvGrpSpPr/>
        <p:nvPr/>
      </p:nvGrpSpPr>
      <p:grpSpPr>
        <a:xfrm>
          <a:off x="0" y="0"/>
          <a:ext cx="0" cy="0"/>
          <a:chOff x="0" y="0"/>
          <a:chExt cx="0" cy="0"/>
        </a:xfrm>
      </p:grpSpPr>
      <p:sp>
        <p:nvSpPr>
          <p:cNvPr id="984" name="Google Shape;984;p131"/>
          <p:cNvSpPr txBox="1"/>
          <p:nvPr>
            <p:ph type="title"/>
          </p:nvPr>
        </p:nvSpPr>
        <p:spPr>
          <a:xfrm>
            <a:off x="151650" y="143225"/>
            <a:ext cx="2676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Training Session</a:t>
            </a:r>
            <a:endParaRPr b="1" sz="1800" u="sng"/>
          </a:p>
        </p:txBody>
      </p:sp>
      <p:pic>
        <p:nvPicPr>
          <p:cNvPr id="985" name="Google Shape;985;p131"/>
          <p:cNvPicPr preferRelativeResize="0"/>
          <p:nvPr/>
        </p:nvPicPr>
        <p:blipFill>
          <a:blip r:embed="rId3">
            <a:alphaModFix/>
          </a:blip>
          <a:stretch>
            <a:fillRect/>
          </a:stretch>
        </p:blipFill>
        <p:spPr>
          <a:xfrm>
            <a:off x="320150" y="815050"/>
            <a:ext cx="8361888" cy="3925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94" name="Shape 194"/>
        <p:cNvGrpSpPr/>
        <p:nvPr/>
      </p:nvGrpSpPr>
      <p:grpSpPr>
        <a:xfrm>
          <a:off x="0" y="0"/>
          <a:ext cx="0" cy="0"/>
          <a:chOff x="0" y="0"/>
          <a:chExt cx="0" cy="0"/>
        </a:xfrm>
      </p:grpSpPr>
      <p:sp>
        <p:nvSpPr>
          <p:cNvPr id="195" name="Google Shape;195;p24"/>
          <p:cNvSpPr txBox="1"/>
          <p:nvPr>
            <p:ph type="title"/>
          </p:nvPr>
        </p:nvSpPr>
        <p:spPr>
          <a:xfrm>
            <a:off x="3241950" y="43225"/>
            <a:ext cx="2660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Smart Card Search</a:t>
            </a:r>
            <a:endParaRPr b="1" sz="2200" u="sng"/>
          </a:p>
        </p:txBody>
      </p:sp>
      <p:pic>
        <p:nvPicPr>
          <p:cNvPr id="196" name="Google Shape;196;p24"/>
          <p:cNvPicPr preferRelativeResize="0"/>
          <p:nvPr/>
        </p:nvPicPr>
        <p:blipFill>
          <a:blip r:embed="rId3">
            <a:alphaModFix/>
          </a:blip>
          <a:stretch>
            <a:fillRect/>
          </a:stretch>
        </p:blipFill>
        <p:spPr>
          <a:xfrm>
            <a:off x="152400" y="760200"/>
            <a:ext cx="8839200" cy="39103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89" name="Shape 989"/>
        <p:cNvGrpSpPr/>
        <p:nvPr/>
      </p:nvGrpSpPr>
      <p:grpSpPr>
        <a:xfrm>
          <a:off x="0" y="0"/>
          <a:ext cx="0" cy="0"/>
          <a:chOff x="0" y="0"/>
          <a:chExt cx="0" cy="0"/>
        </a:xfrm>
      </p:grpSpPr>
      <p:sp>
        <p:nvSpPr>
          <p:cNvPr id="990" name="Google Shape;990;p132"/>
          <p:cNvSpPr txBox="1"/>
          <p:nvPr>
            <p:ph type="title"/>
          </p:nvPr>
        </p:nvSpPr>
        <p:spPr>
          <a:xfrm>
            <a:off x="172975" y="68525"/>
            <a:ext cx="2782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Training Session:</a:t>
            </a:r>
            <a:endParaRPr b="1" sz="1800" u="sng"/>
          </a:p>
        </p:txBody>
      </p:sp>
      <p:pic>
        <p:nvPicPr>
          <p:cNvPr id="991" name="Google Shape;991;p132"/>
          <p:cNvPicPr preferRelativeResize="0"/>
          <p:nvPr/>
        </p:nvPicPr>
        <p:blipFill>
          <a:blip r:embed="rId3">
            <a:alphaModFix/>
          </a:blip>
          <a:stretch>
            <a:fillRect/>
          </a:stretch>
        </p:blipFill>
        <p:spPr>
          <a:xfrm>
            <a:off x="431588" y="751025"/>
            <a:ext cx="8280826" cy="42839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95" name="Shape 995"/>
        <p:cNvGrpSpPr/>
        <p:nvPr/>
      </p:nvGrpSpPr>
      <p:grpSpPr>
        <a:xfrm>
          <a:off x="0" y="0"/>
          <a:ext cx="0" cy="0"/>
          <a:chOff x="0" y="0"/>
          <a:chExt cx="0" cy="0"/>
        </a:xfrm>
      </p:grpSpPr>
      <p:sp>
        <p:nvSpPr>
          <p:cNvPr id="996" name="Google Shape;996;p133"/>
          <p:cNvSpPr txBox="1"/>
          <p:nvPr>
            <p:ph type="title"/>
          </p:nvPr>
        </p:nvSpPr>
        <p:spPr>
          <a:xfrm>
            <a:off x="162300" y="79200"/>
            <a:ext cx="2366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Annual Report:</a:t>
            </a:r>
            <a:endParaRPr b="1" sz="1800" u="sng"/>
          </a:p>
        </p:txBody>
      </p:sp>
      <p:pic>
        <p:nvPicPr>
          <p:cNvPr id="997" name="Google Shape;997;p133"/>
          <p:cNvPicPr preferRelativeResize="0"/>
          <p:nvPr/>
        </p:nvPicPr>
        <p:blipFill>
          <a:blip r:embed="rId3">
            <a:alphaModFix/>
          </a:blip>
          <a:stretch>
            <a:fillRect/>
          </a:stretch>
        </p:blipFill>
        <p:spPr>
          <a:xfrm>
            <a:off x="704300" y="687000"/>
            <a:ext cx="7888850" cy="41107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01" name="Shape 1001"/>
        <p:cNvGrpSpPr/>
        <p:nvPr/>
      </p:nvGrpSpPr>
      <p:grpSpPr>
        <a:xfrm>
          <a:off x="0" y="0"/>
          <a:ext cx="0" cy="0"/>
          <a:chOff x="0" y="0"/>
          <a:chExt cx="0" cy="0"/>
        </a:xfrm>
      </p:grpSpPr>
      <p:sp>
        <p:nvSpPr>
          <p:cNvPr id="1002" name="Google Shape;1002;p134"/>
          <p:cNvSpPr txBox="1"/>
          <p:nvPr>
            <p:ph type="title"/>
          </p:nvPr>
        </p:nvSpPr>
        <p:spPr>
          <a:xfrm>
            <a:off x="226325" y="79200"/>
            <a:ext cx="2580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Annual Report:</a:t>
            </a:r>
            <a:endParaRPr b="1" sz="1800" u="sng"/>
          </a:p>
        </p:txBody>
      </p:sp>
      <p:pic>
        <p:nvPicPr>
          <p:cNvPr id="1003" name="Google Shape;1003;p134"/>
          <p:cNvPicPr preferRelativeResize="0"/>
          <p:nvPr/>
        </p:nvPicPr>
        <p:blipFill>
          <a:blip r:embed="rId3">
            <a:alphaModFix/>
          </a:blip>
          <a:stretch>
            <a:fillRect/>
          </a:stretch>
        </p:blipFill>
        <p:spPr>
          <a:xfrm>
            <a:off x="351563" y="879075"/>
            <a:ext cx="8440875" cy="40371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07" name="Shape 1007"/>
        <p:cNvGrpSpPr/>
        <p:nvPr/>
      </p:nvGrpSpPr>
      <p:grpSpPr>
        <a:xfrm>
          <a:off x="0" y="0"/>
          <a:ext cx="0" cy="0"/>
          <a:chOff x="0" y="0"/>
          <a:chExt cx="0" cy="0"/>
        </a:xfrm>
      </p:grpSpPr>
      <p:sp>
        <p:nvSpPr>
          <p:cNvPr id="1008" name="Google Shape;1008;p135"/>
          <p:cNvSpPr txBox="1"/>
          <p:nvPr>
            <p:ph type="title"/>
          </p:nvPr>
        </p:nvSpPr>
        <p:spPr>
          <a:xfrm>
            <a:off x="341475" y="0"/>
            <a:ext cx="3510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Annual  Biomedical Report</a:t>
            </a:r>
            <a:endParaRPr b="1" sz="1800" u="sng"/>
          </a:p>
        </p:txBody>
      </p:sp>
      <p:pic>
        <p:nvPicPr>
          <p:cNvPr id="1009" name="Google Shape;1009;p135"/>
          <p:cNvPicPr preferRelativeResize="0"/>
          <p:nvPr/>
        </p:nvPicPr>
        <p:blipFill>
          <a:blip r:embed="rId3">
            <a:alphaModFix/>
          </a:blip>
          <a:stretch>
            <a:fillRect/>
          </a:stretch>
        </p:blipFill>
        <p:spPr>
          <a:xfrm>
            <a:off x="405500" y="552925"/>
            <a:ext cx="8238126" cy="42682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13" name="Shape 1013"/>
        <p:cNvGrpSpPr/>
        <p:nvPr/>
      </p:nvGrpSpPr>
      <p:grpSpPr>
        <a:xfrm>
          <a:off x="0" y="0"/>
          <a:ext cx="0" cy="0"/>
          <a:chOff x="0" y="0"/>
          <a:chExt cx="0" cy="0"/>
        </a:xfrm>
      </p:grpSpPr>
      <p:sp>
        <p:nvSpPr>
          <p:cNvPr id="1014" name="Google Shape;1014;p136"/>
          <p:cNvSpPr txBox="1"/>
          <p:nvPr>
            <p:ph type="title"/>
          </p:nvPr>
        </p:nvSpPr>
        <p:spPr>
          <a:xfrm>
            <a:off x="2477950" y="79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Human Resource Management</a:t>
            </a:r>
            <a:endParaRPr b="1" sz="2200" u="sng"/>
          </a:p>
        </p:txBody>
      </p:sp>
      <p:pic>
        <p:nvPicPr>
          <p:cNvPr id="1015" name="Google Shape;1015;p136"/>
          <p:cNvPicPr preferRelativeResize="0"/>
          <p:nvPr/>
        </p:nvPicPr>
        <p:blipFill>
          <a:blip r:embed="rId3">
            <a:alphaModFix/>
          </a:blip>
          <a:stretch>
            <a:fillRect/>
          </a:stretch>
        </p:blipFill>
        <p:spPr>
          <a:xfrm>
            <a:off x="458875" y="1132825"/>
            <a:ext cx="8074651" cy="3775300"/>
          </a:xfrm>
          <a:prstGeom prst="rect">
            <a:avLst/>
          </a:prstGeom>
          <a:noFill/>
          <a:ln>
            <a:noFill/>
          </a:ln>
        </p:spPr>
      </p:pic>
      <p:sp>
        <p:nvSpPr>
          <p:cNvPr id="1016" name="Google Shape;1016;p136"/>
          <p:cNvSpPr txBox="1"/>
          <p:nvPr/>
        </p:nvSpPr>
        <p:spPr>
          <a:xfrm>
            <a:off x="405500" y="512175"/>
            <a:ext cx="313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2"/>
                </a:solidFill>
                <a:latin typeface="Roboto"/>
                <a:ea typeface="Roboto"/>
                <a:cs typeface="Roboto"/>
                <a:sym typeface="Roboto"/>
              </a:rPr>
              <a:t>Login Page:</a:t>
            </a:r>
            <a:endParaRPr b="1" sz="1800" u="sng">
              <a:solidFill>
                <a:schemeClr val="accent2"/>
              </a:solidFill>
              <a:latin typeface="Roboto"/>
              <a:ea typeface="Roboto"/>
              <a:cs typeface="Roboto"/>
              <a:sym typeface="Roboto"/>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20" name="Shape 1020"/>
        <p:cNvGrpSpPr/>
        <p:nvPr/>
      </p:nvGrpSpPr>
      <p:grpSpPr>
        <a:xfrm>
          <a:off x="0" y="0"/>
          <a:ext cx="0" cy="0"/>
          <a:chOff x="0" y="0"/>
          <a:chExt cx="0" cy="0"/>
        </a:xfrm>
      </p:grpSpPr>
      <p:sp>
        <p:nvSpPr>
          <p:cNvPr id="1021" name="Google Shape;1021;p137"/>
          <p:cNvSpPr txBox="1"/>
          <p:nvPr>
            <p:ph type="title"/>
          </p:nvPr>
        </p:nvSpPr>
        <p:spPr>
          <a:xfrm>
            <a:off x="311700" y="111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Dashboard:</a:t>
            </a:r>
            <a:endParaRPr b="1" sz="1800" u="sng"/>
          </a:p>
        </p:txBody>
      </p:sp>
      <p:pic>
        <p:nvPicPr>
          <p:cNvPr id="1022" name="Google Shape;1022;p137"/>
          <p:cNvPicPr preferRelativeResize="0"/>
          <p:nvPr/>
        </p:nvPicPr>
        <p:blipFill>
          <a:blip r:embed="rId3">
            <a:alphaModFix/>
          </a:blip>
          <a:stretch>
            <a:fillRect/>
          </a:stretch>
        </p:blipFill>
        <p:spPr>
          <a:xfrm>
            <a:off x="419650" y="764725"/>
            <a:ext cx="8412650" cy="403729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26" name="Shape 1026"/>
        <p:cNvGrpSpPr/>
        <p:nvPr/>
      </p:nvGrpSpPr>
      <p:grpSpPr>
        <a:xfrm>
          <a:off x="0" y="0"/>
          <a:ext cx="0" cy="0"/>
          <a:chOff x="0" y="0"/>
          <a:chExt cx="0" cy="0"/>
        </a:xfrm>
      </p:grpSpPr>
      <p:sp>
        <p:nvSpPr>
          <p:cNvPr id="1027" name="Google Shape;1027;p138"/>
          <p:cNvSpPr txBox="1"/>
          <p:nvPr>
            <p:ph type="title"/>
          </p:nvPr>
        </p:nvSpPr>
        <p:spPr>
          <a:xfrm>
            <a:off x="1524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Department:</a:t>
            </a:r>
            <a:endParaRPr b="1" sz="1800" u="sng"/>
          </a:p>
        </p:txBody>
      </p:sp>
      <p:pic>
        <p:nvPicPr>
          <p:cNvPr id="1028" name="Google Shape;1028;p138"/>
          <p:cNvPicPr preferRelativeResize="0"/>
          <p:nvPr/>
        </p:nvPicPr>
        <p:blipFill>
          <a:blip r:embed="rId3">
            <a:alphaModFix/>
          </a:blip>
          <a:stretch>
            <a:fillRect/>
          </a:stretch>
        </p:blipFill>
        <p:spPr>
          <a:xfrm>
            <a:off x="152400" y="607800"/>
            <a:ext cx="8723376" cy="43833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32" name="Shape 1032"/>
        <p:cNvGrpSpPr/>
        <p:nvPr/>
      </p:nvGrpSpPr>
      <p:grpSpPr>
        <a:xfrm>
          <a:off x="0" y="0"/>
          <a:ext cx="0" cy="0"/>
          <a:chOff x="0" y="0"/>
          <a:chExt cx="0" cy="0"/>
        </a:xfrm>
      </p:grpSpPr>
      <p:sp>
        <p:nvSpPr>
          <p:cNvPr id="1033" name="Google Shape;1033;p139"/>
          <p:cNvSpPr txBox="1"/>
          <p:nvPr>
            <p:ph type="title"/>
          </p:nvPr>
        </p:nvSpPr>
        <p:spPr>
          <a:xfrm>
            <a:off x="0" y="0"/>
            <a:ext cx="1854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Designation list:</a:t>
            </a:r>
            <a:endParaRPr b="1" sz="1800" u="sng"/>
          </a:p>
        </p:txBody>
      </p:sp>
      <p:pic>
        <p:nvPicPr>
          <p:cNvPr id="1034" name="Google Shape;1034;p139"/>
          <p:cNvPicPr preferRelativeResize="0"/>
          <p:nvPr/>
        </p:nvPicPr>
        <p:blipFill>
          <a:blip r:embed="rId3">
            <a:alphaModFix/>
          </a:blip>
          <a:stretch>
            <a:fillRect/>
          </a:stretch>
        </p:blipFill>
        <p:spPr>
          <a:xfrm>
            <a:off x="88375" y="565575"/>
            <a:ext cx="8861725" cy="42517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38" name="Shape 1038"/>
        <p:cNvGrpSpPr/>
        <p:nvPr/>
      </p:nvGrpSpPr>
      <p:grpSpPr>
        <a:xfrm>
          <a:off x="0" y="0"/>
          <a:ext cx="0" cy="0"/>
          <a:chOff x="0" y="0"/>
          <a:chExt cx="0" cy="0"/>
        </a:xfrm>
      </p:grpSpPr>
      <p:sp>
        <p:nvSpPr>
          <p:cNvPr id="1039" name="Google Shape;1039;p140"/>
          <p:cNvSpPr txBox="1"/>
          <p:nvPr>
            <p:ph type="title"/>
          </p:nvPr>
        </p:nvSpPr>
        <p:spPr>
          <a:xfrm>
            <a:off x="66250" y="68525"/>
            <a:ext cx="3850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Employee List:</a:t>
            </a:r>
            <a:endParaRPr b="1" sz="1800" u="sng"/>
          </a:p>
        </p:txBody>
      </p:sp>
      <p:pic>
        <p:nvPicPr>
          <p:cNvPr id="1040" name="Google Shape;1040;p140"/>
          <p:cNvPicPr preferRelativeResize="0"/>
          <p:nvPr/>
        </p:nvPicPr>
        <p:blipFill>
          <a:blip r:embed="rId3">
            <a:alphaModFix/>
          </a:blip>
          <a:stretch>
            <a:fillRect/>
          </a:stretch>
        </p:blipFill>
        <p:spPr>
          <a:xfrm>
            <a:off x="183475" y="732675"/>
            <a:ext cx="8777041" cy="4162376"/>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44" name="Shape 1044"/>
        <p:cNvGrpSpPr/>
        <p:nvPr/>
      </p:nvGrpSpPr>
      <p:grpSpPr>
        <a:xfrm>
          <a:off x="0" y="0"/>
          <a:ext cx="0" cy="0"/>
          <a:chOff x="0" y="0"/>
          <a:chExt cx="0" cy="0"/>
        </a:xfrm>
      </p:grpSpPr>
      <p:sp>
        <p:nvSpPr>
          <p:cNvPr id="1045" name="Google Shape;1045;p141"/>
          <p:cNvSpPr txBox="1"/>
          <p:nvPr>
            <p:ph type="title"/>
          </p:nvPr>
        </p:nvSpPr>
        <p:spPr>
          <a:xfrm>
            <a:off x="74700" y="0"/>
            <a:ext cx="2443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new employee:</a:t>
            </a:r>
            <a:endParaRPr b="1" sz="1800" u="sng"/>
          </a:p>
        </p:txBody>
      </p:sp>
      <p:pic>
        <p:nvPicPr>
          <p:cNvPr id="1046" name="Google Shape;1046;p141"/>
          <p:cNvPicPr preferRelativeResize="0"/>
          <p:nvPr/>
        </p:nvPicPr>
        <p:blipFill>
          <a:blip r:embed="rId3">
            <a:alphaModFix/>
          </a:blip>
          <a:stretch>
            <a:fillRect/>
          </a:stretch>
        </p:blipFill>
        <p:spPr>
          <a:xfrm>
            <a:off x="152400" y="760200"/>
            <a:ext cx="8839200" cy="40705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00" name="Shape 200"/>
        <p:cNvGrpSpPr/>
        <p:nvPr/>
      </p:nvGrpSpPr>
      <p:grpSpPr>
        <a:xfrm>
          <a:off x="0" y="0"/>
          <a:ext cx="0" cy="0"/>
          <a:chOff x="0" y="0"/>
          <a:chExt cx="0" cy="0"/>
        </a:xfrm>
      </p:grpSpPr>
      <p:pic>
        <p:nvPicPr>
          <p:cNvPr id="201" name="Google Shape;201;p25"/>
          <p:cNvPicPr preferRelativeResize="0"/>
          <p:nvPr/>
        </p:nvPicPr>
        <p:blipFill>
          <a:blip r:embed="rId3">
            <a:alphaModFix/>
          </a:blip>
          <a:stretch>
            <a:fillRect/>
          </a:stretch>
        </p:blipFill>
        <p:spPr>
          <a:xfrm>
            <a:off x="152400" y="717975"/>
            <a:ext cx="8839199" cy="4055309"/>
          </a:xfrm>
          <a:prstGeom prst="rect">
            <a:avLst/>
          </a:prstGeom>
          <a:noFill/>
          <a:ln>
            <a:noFill/>
          </a:ln>
        </p:spPr>
      </p:pic>
      <p:sp>
        <p:nvSpPr>
          <p:cNvPr id="202" name="Google Shape;202;p25"/>
          <p:cNvSpPr txBox="1"/>
          <p:nvPr/>
        </p:nvSpPr>
        <p:spPr>
          <a:xfrm>
            <a:off x="152400" y="96025"/>
            <a:ext cx="6146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2"/>
                </a:solidFill>
                <a:latin typeface="Roboto"/>
                <a:ea typeface="Roboto"/>
                <a:cs typeface="Roboto"/>
                <a:sym typeface="Roboto"/>
              </a:rPr>
              <a:t>Issuing Smart Card:</a:t>
            </a:r>
            <a:endParaRPr b="1" sz="2200" u="sng">
              <a:solidFill>
                <a:schemeClr val="accent2"/>
              </a:solidFill>
              <a:latin typeface="Roboto"/>
              <a:ea typeface="Roboto"/>
              <a:cs typeface="Roboto"/>
              <a:sym typeface="Roboto"/>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50" name="Shape 1050"/>
        <p:cNvGrpSpPr/>
        <p:nvPr/>
      </p:nvGrpSpPr>
      <p:grpSpPr>
        <a:xfrm>
          <a:off x="0" y="0"/>
          <a:ext cx="0" cy="0"/>
          <a:chOff x="0" y="0"/>
          <a:chExt cx="0" cy="0"/>
        </a:xfrm>
      </p:grpSpPr>
      <p:sp>
        <p:nvSpPr>
          <p:cNvPr id="1051" name="Google Shape;1051;p142"/>
          <p:cNvSpPr txBox="1"/>
          <p:nvPr>
            <p:ph type="title"/>
          </p:nvPr>
        </p:nvSpPr>
        <p:spPr>
          <a:xfrm>
            <a:off x="151650" y="164550"/>
            <a:ext cx="21534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Employee</a:t>
            </a:r>
            <a:r>
              <a:rPr b="1" lang="en" sz="1800" u="sng"/>
              <a:t> list Pdf:</a:t>
            </a:r>
            <a:endParaRPr b="1" sz="1800" u="sng"/>
          </a:p>
        </p:txBody>
      </p:sp>
      <p:pic>
        <p:nvPicPr>
          <p:cNvPr id="1052" name="Google Shape;1052;p142"/>
          <p:cNvPicPr preferRelativeResize="0"/>
          <p:nvPr/>
        </p:nvPicPr>
        <p:blipFill rotWithShape="1">
          <a:blip r:embed="rId3">
            <a:alphaModFix/>
          </a:blip>
          <a:srcRect b="26062" l="0" r="10458" t="0"/>
          <a:stretch/>
        </p:blipFill>
        <p:spPr>
          <a:xfrm>
            <a:off x="554900" y="772350"/>
            <a:ext cx="7960675" cy="4082576"/>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56" name="Shape 1056"/>
        <p:cNvGrpSpPr/>
        <p:nvPr/>
      </p:nvGrpSpPr>
      <p:grpSpPr>
        <a:xfrm>
          <a:off x="0" y="0"/>
          <a:ext cx="0" cy="0"/>
          <a:chOff x="0" y="0"/>
          <a:chExt cx="0" cy="0"/>
        </a:xfrm>
      </p:grpSpPr>
      <p:sp>
        <p:nvSpPr>
          <p:cNvPr id="1057" name="Google Shape;1057;p143"/>
          <p:cNvSpPr txBox="1"/>
          <p:nvPr>
            <p:ph type="title"/>
          </p:nvPr>
        </p:nvSpPr>
        <p:spPr>
          <a:xfrm>
            <a:off x="373500" y="68500"/>
            <a:ext cx="82134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Employee list Excel:</a:t>
            </a:r>
            <a:endParaRPr b="1" sz="1800" u="sng"/>
          </a:p>
        </p:txBody>
      </p:sp>
      <p:pic>
        <p:nvPicPr>
          <p:cNvPr id="1058" name="Google Shape;1058;p143"/>
          <p:cNvPicPr preferRelativeResize="0"/>
          <p:nvPr/>
        </p:nvPicPr>
        <p:blipFill>
          <a:blip r:embed="rId3">
            <a:alphaModFix/>
          </a:blip>
          <a:stretch>
            <a:fillRect/>
          </a:stretch>
        </p:blipFill>
        <p:spPr>
          <a:xfrm>
            <a:off x="373500" y="676300"/>
            <a:ext cx="8296149" cy="42431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62" name="Shape 1062"/>
        <p:cNvGrpSpPr/>
        <p:nvPr/>
      </p:nvGrpSpPr>
      <p:grpSpPr>
        <a:xfrm>
          <a:off x="0" y="0"/>
          <a:ext cx="0" cy="0"/>
          <a:chOff x="0" y="0"/>
          <a:chExt cx="0" cy="0"/>
        </a:xfrm>
      </p:grpSpPr>
      <p:sp>
        <p:nvSpPr>
          <p:cNvPr id="1063" name="Google Shape;1063;p144"/>
          <p:cNvSpPr txBox="1"/>
          <p:nvPr>
            <p:ph type="title"/>
          </p:nvPr>
        </p:nvSpPr>
        <p:spPr>
          <a:xfrm>
            <a:off x="10672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Disciplinary</a:t>
            </a:r>
            <a:r>
              <a:rPr b="1" lang="en" sz="1800" u="sng"/>
              <a:t> action list:</a:t>
            </a:r>
            <a:endParaRPr b="1" sz="1800" u="sng"/>
          </a:p>
        </p:txBody>
      </p:sp>
      <p:pic>
        <p:nvPicPr>
          <p:cNvPr id="1064" name="Google Shape;1064;p144"/>
          <p:cNvPicPr preferRelativeResize="0"/>
          <p:nvPr/>
        </p:nvPicPr>
        <p:blipFill>
          <a:blip r:embed="rId3">
            <a:alphaModFix/>
          </a:blip>
          <a:stretch>
            <a:fillRect/>
          </a:stretch>
        </p:blipFill>
        <p:spPr>
          <a:xfrm>
            <a:off x="152400" y="760200"/>
            <a:ext cx="8839199" cy="4144602"/>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68" name="Shape 1068"/>
        <p:cNvGrpSpPr/>
        <p:nvPr/>
      </p:nvGrpSpPr>
      <p:grpSpPr>
        <a:xfrm>
          <a:off x="0" y="0"/>
          <a:ext cx="0" cy="0"/>
          <a:chOff x="0" y="0"/>
          <a:chExt cx="0" cy="0"/>
        </a:xfrm>
      </p:grpSpPr>
      <p:sp>
        <p:nvSpPr>
          <p:cNvPr id="1069" name="Google Shape;1069;p145"/>
          <p:cNvSpPr txBox="1"/>
          <p:nvPr>
            <p:ph type="title"/>
          </p:nvPr>
        </p:nvSpPr>
        <p:spPr>
          <a:xfrm>
            <a:off x="416175" y="121875"/>
            <a:ext cx="8234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Disciplinary Notice:</a:t>
            </a:r>
            <a:endParaRPr b="1" sz="1800" u="sng"/>
          </a:p>
        </p:txBody>
      </p:sp>
      <p:pic>
        <p:nvPicPr>
          <p:cNvPr id="1070" name="Google Shape;1070;p145"/>
          <p:cNvPicPr preferRelativeResize="0"/>
          <p:nvPr/>
        </p:nvPicPr>
        <p:blipFill>
          <a:blip r:embed="rId3">
            <a:alphaModFix/>
          </a:blip>
          <a:stretch>
            <a:fillRect/>
          </a:stretch>
        </p:blipFill>
        <p:spPr>
          <a:xfrm>
            <a:off x="494575" y="850050"/>
            <a:ext cx="8154876" cy="41120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74" name="Shape 1074"/>
        <p:cNvGrpSpPr/>
        <p:nvPr/>
      </p:nvGrpSpPr>
      <p:grpSpPr>
        <a:xfrm>
          <a:off x="0" y="0"/>
          <a:ext cx="0" cy="0"/>
          <a:chOff x="0" y="0"/>
          <a:chExt cx="0" cy="0"/>
        </a:xfrm>
      </p:grpSpPr>
      <p:sp>
        <p:nvSpPr>
          <p:cNvPr id="1075" name="Google Shape;1075;p146"/>
          <p:cNvSpPr txBox="1"/>
          <p:nvPr>
            <p:ph type="title"/>
          </p:nvPr>
        </p:nvSpPr>
        <p:spPr>
          <a:xfrm>
            <a:off x="66275" y="89875"/>
            <a:ext cx="3156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Inactive User:</a:t>
            </a:r>
            <a:endParaRPr b="1" sz="1800" u="sng"/>
          </a:p>
        </p:txBody>
      </p:sp>
      <p:pic>
        <p:nvPicPr>
          <p:cNvPr id="1076" name="Google Shape;1076;p146"/>
          <p:cNvPicPr preferRelativeResize="0"/>
          <p:nvPr/>
        </p:nvPicPr>
        <p:blipFill>
          <a:blip r:embed="rId3">
            <a:alphaModFix/>
          </a:blip>
          <a:stretch>
            <a:fillRect/>
          </a:stretch>
        </p:blipFill>
        <p:spPr>
          <a:xfrm>
            <a:off x="152400" y="850075"/>
            <a:ext cx="8773795" cy="414102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80" name="Shape 1080"/>
        <p:cNvGrpSpPr/>
        <p:nvPr/>
      </p:nvGrpSpPr>
      <p:grpSpPr>
        <a:xfrm>
          <a:off x="0" y="0"/>
          <a:ext cx="0" cy="0"/>
          <a:chOff x="0" y="0"/>
          <a:chExt cx="0" cy="0"/>
        </a:xfrm>
      </p:grpSpPr>
      <p:sp>
        <p:nvSpPr>
          <p:cNvPr id="1081" name="Google Shape;1081;p147"/>
          <p:cNvSpPr txBox="1"/>
          <p:nvPr>
            <p:ph type="title"/>
          </p:nvPr>
        </p:nvSpPr>
        <p:spPr>
          <a:xfrm>
            <a:off x="96050" y="47200"/>
            <a:ext cx="8424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Attendance list:</a:t>
            </a:r>
            <a:endParaRPr b="1" sz="1800" u="sng"/>
          </a:p>
        </p:txBody>
      </p:sp>
      <p:pic>
        <p:nvPicPr>
          <p:cNvPr id="1082" name="Google Shape;1082;p147"/>
          <p:cNvPicPr preferRelativeResize="0"/>
          <p:nvPr/>
        </p:nvPicPr>
        <p:blipFill>
          <a:blip r:embed="rId3">
            <a:alphaModFix/>
          </a:blip>
          <a:stretch>
            <a:fillRect/>
          </a:stretch>
        </p:blipFill>
        <p:spPr>
          <a:xfrm>
            <a:off x="152400" y="807400"/>
            <a:ext cx="8839203" cy="4088793"/>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86" name="Shape 1086"/>
        <p:cNvGrpSpPr/>
        <p:nvPr/>
      </p:nvGrpSpPr>
      <p:grpSpPr>
        <a:xfrm>
          <a:off x="0" y="0"/>
          <a:ext cx="0" cy="0"/>
          <a:chOff x="0" y="0"/>
          <a:chExt cx="0" cy="0"/>
        </a:xfrm>
      </p:grpSpPr>
      <p:sp>
        <p:nvSpPr>
          <p:cNvPr id="1087" name="Google Shape;1087;p148"/>
          <p:cNvSpPr txBox="1"/>
          <p:nvPr>
            <p:ph type="title"/>
          </p:nvPr>
        </p:nvSpPr>
        <p:spPr>
          <a:xfrm>
            <a:off x="117375" y="47175"/>
            <a:ext cx="8403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Attendance:</a:t>
            </a:r>
            <a:endParaRPr b="1" sz="1800" u="sng"/>
          </a:p>
        </p:txBody>
      </p:sp>
      <p:pic>
        <p:nvPicPr>
          <p:cNvPr id="1088" name="Google Shape;1088;p148"/>
          <p:cNvPicPr preferRelativeResize="0"/>
          <p:nvPr/>
        </p:nvPicPr>
        <p:blipFill>
          <a:blip r:embed="rId3">
            <a:alphaModFix/>
          </a:blip>
          <a:stretch>
            <a:fillRect/>
          </a:stretch>
        </p:blipFill>
        <p:spPr>
          <a:xfrm>
            <a:off x="167900" y="654975"/>
            <a:ext cx="8808190" cy="4183726"/>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92" name="Shape 1092"/>
        <p:cNvGrpSpPr/>
        <p:nvPr/>
      </p:nvGrpSpPr>
      <p:grpSpPr>
        <a:xfrm>
          <a:off x="0" y="0"/>
          <a:ext cx="0" cy="0"/>
          <a:chOff x="0" y="0"/>
          <a:chExt cx="0" cy="0"/>
        </a:xfrm>
      </p:grpSpPr>
      <p:sp>
        <p:nvSpPr>
          <p:cNvPr id="1093" name="Google Shape;1093;p149"/>
          <p:cNvSpPr txBox="1"/>
          <p:nvPr>
            <p:ph type="title"/>
          </p:nvPr>
        </p:nvSpPr>
        <p:spPr>
          <a:xfrm>
            <a:off x="152400" y="0"/>
            <a:ext cx="8368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Bulk Attendance:</a:t>
            </a:r>
            <a:endParaRPr b="1" sz="1800" u="sng"/>
          </a:p>
        </p:txBody>
      </p:sp>
      <p:pic>
        <p:nvPicPr>
          <p:cNvPr id="1094" name="Google Shape;1094;p149"/>
          <p:cNvPicPr preferRelativeResize="0"/>
          <p:nvPr/>
        </p:nvPicPr>
        <p:blipFill>
          <a:blip r:embed="rId3">
            <a:alphaModFix/>
          </a:blip>
          <a:stretch>
            <a:fillRect/>
          </a:stretch>
        </p:blipFill>
        <p:spPr>
          <a:xfrm>
            <a:off x="152400" y="760200"/>
            <a:ext cx="8839199" cy="41887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098" name="Shape 1098"/>
        <p:cNvGrpSpPr/>
        <p:nvPr/>
      </p:nvGrpSpPr>
      <p:grpSpPr>
        <a:xfrm>
          <a:off x="0" y="0"/>
          <a:ext cx="0" cy="0"/>
          <a:chOff x="0" y="0"/>
          <a:chExt cx="0" cy="0"/>
        </a:xfrm>
      </p:grpSpPr>
      <p:sp>
        <p:nvSpPr>
          <p:cNvPr id="1099" name="Google Shape;1099;p150"/>
          <p:cNvSpPr txBox="1"/>
          <p:nvPr>
            <p:ph type="title"/>
          </p:nvPr>
        </p:nvSpPr>
        <p:spPr>
          <a:xfrm>
            <a:off x="181400" y="0"/>
            <a:ext cx="8339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Attendance Report:</a:t>
            </a:r>
            <a:endParaRPr b="1" sz="1800" u="sng"/>
          </a:p>
        </p:txBody>
      </p:sp>
      <p:pic>
        <p:nvPicPr>
          <p:cNvPr id="1100" name="Google Shape;1100;p150"/>
          <p:cNvPicPr preferRelativeResize="0"/>
          <p:nvPr/>
        </p:nvPicPr>
        <p:blipFill>
          <a:blip r:embed="rId3">
            <a:alphaModFix/>
          </a:blip>
          <a:stretch>
            <a:fillRect/>
          </a:stretch>
        </p:blipFill>
        <p:spPr>
          <a:xfrm>
            <a:off x="244825" y="789675"/>
            <a:ext cx="8654350" cy="42334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04" name="Shape 1104"/>
        <p:cNvGrpSpPr/>
        <p:nvPr/>
      </p:nvGrpSpPr>
      <p:grpSpPr>
        <a:xfrm>
          <a:off x="0" y="0"/>
          <a:ext cx="0" cy="0"/>
          <a:chOff x="0" y="0"/>
          <a:chExt cx="0" cy="0"/>
        </a:xfrm>
      </p:grpSpPr>
      <p:sp>
        <p:nvSpPr>
          <p:cNvPr id="1105" name="Google Shape;1105;p151"/>
          <p:cNvSpPr txBox="1"/>
          <p:nvPr>
            <p:ph type="title"/>
          </p:nvPr>
        </p:nvSpPr>
        <p:spPr>
          <a:xfrm>
            <a:off x="152400" y="0"/>
            <a:ext cx="8368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Holiday List:</a:t>
            </a:r>
            <a:endParaRPr b="1" sz="1800" u="sng"/>
          </a:p>
        </p:txBody>
      </p:sp>
      <p:pic>
        <p:nvPicPr>
          <p:cNvPr id="1106" name="Google Shape;1106;p151"/>
          <p:cNvPicPr preferRelativeResize="0"/>
          <p:nvPr/>
        </p:nvPicPr>
        <p:blipFill>
          <a:blip r:embed="rId3">
            <a:alphaModFix/>
          </a:blip>
          <a:stretch>
            <a:fillRect/>
          </a:stretch>
        </p:blipFill>
        <p:spPr>
          <a:xfrm>
            <a:off x="152400" y="760200"/>
            <a:ext cx="8839201" cy="41852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06" name="Shape 206"/>
        <p:cNvGrpSpPr/>
        <p:nvPr/>
      </p:nvGrpSpPr>
      <p:grpSpPr>
        <a:xfrm>
          <a:off x="0" y="0"/>
          <a:ext cx="0" cy="0"/>
          <a:chOff x="0" y="0"/>
          <a:chExt cx="0" cy="0"/>
        </a:xfrm>
      </p:grpSpPr>
      <p:pic>
        <p:nvPicPr>
          <p:cNvPr id="207" name="Google Shape;207;p26"/>
          <p:cNvPicPr preferRelativeResize="0"/>
          <p:nvPr/>
        </p:nvPicPr>
        <p:blipFill>
          <a:blip r:embed="rId3">
            <a:alphaModFix/>
          </a:blip>
          <a:stretch>
            <a:fillRect/>
          </a:stretch>
        </p:blipFill>
        <p:spPr>
          <a:xfrm>
            <a:off x="88375" y="1376575"/>
            <a:ext cx="8839200" cy="3051950"/>
          </a:xfrm>
          <a:prstGeom prst="rect">
            <a:avLst/>
          </a:prstGeom>
          <a:noFill/>
          <a:ln>
            <a:noFill/>
          </a:ln>
        </p:spPr>
      </p:pic>
      <p:sp>
        <p:nvSpPr>
          <p:cNvPr id="208" name="Google Shape;208;p26"/>
          <p:cNvSpPr txBox="1"/>
          <p:nvPr/>
        </p:nvSpPr>
        <p:spPr>
          <a:xfrm>
            <a:off x="3499575" y="64025"/>
            <a:ext cx="193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2"/>
                </a:solidFill>
                <a:latin typeface="Roboto"/>
                <a:ea typeface="Roboto"/>
                <a:cs typeface="Roboto"/>
                <a:sym typeface="Roboto"/>
              </a:rPr>
              <a:t>Smart search</a:t>
            </a:r>
            <a:endParaRPr b="1" sz="2200" u="sng">
              <a:solidFill>
                <a:schemeClr val="accent2"/>
              </a:solidFill>
              <a:latin typeface="Roboto"/>
              <a:ea typeface="Roboto"/>
              <a:cs typeface="Roboto"/>
              <a:sym typeface="Roboto"/>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10" name="Shape 1110"/>
        <p:cNvGrpSpPr/>
        <p:nvPr/>
      </p:nvGrpSpPr>
      <p:grpSpPr>
        <a:xfrm>
          <a:off x="0" y="0"/>
          <a:ext cx="0" cy="0"/>
          <a:chOff x="0" y="0"/>
          <a:chExt cx="0" cy="0"/>
        </a:xfrm>
      </p:grpSpPr>
      <p:sp>
        <p:nvSpPr>
          <p:cNvPr id="1111" name="Google Shape;1111;p152"/>
          <p:cNvSpPr txBox="1"/>
          <p:nvPr>
            <p:ph type="title"/>
          </p:nvPr>
        </p:nvSpPr>
        <p:spPr>
          <a:xfrm>
            <a:off x="96050" y="0"/>
            <a:ext cx="8424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Holiday:</a:t>
            </a:r>
            <a:endParaRPr b="1" sz="1800" u="sng"/>
          </a:p>
        </p:txBody>
      </p:sp>
      <p:pic>
        <p:nvPicPr>
          <p:cNvPr id="1112" name="Google Shape;1112;p152"/>
          <p:cNvPicPr preferRelativeResize="0"/>
          <p:nvPr/>
        </p:nvPicPr>
        <p:blipFill>
          <a:blip r:embed="rId3">
            <a:alphaModFix/>
          </a:blip>
          <a:stretch>
            <a:fillRect/>
          </a:stretch>
        </p:blipFill>
        <p:spPr>
          <a:xfrm>
            <a:off x="152400" y="760200"/>
            <a:ext cx="8839201" cy="416116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16" name="Shape 1116"/>
        <p:cNvGrpSpPr/>
        <p:nvPr/>
      </p:nvGrpSpPr>
      <p:grpSpPr>
        <a:xfrm>
          <a:off x="0" y="0"/>
          <a:ext cx="0" cy="0"/>
          <a:chOff x="0" y="0"/>
          <a:chExt cx="0" cy="0"/>
        </a:xfrm>
      </p:grpSpPr>
      <p:sp>
        <p:nvSpPr>
          <p:cNvPr id="1117" name="Google Shape;1117;p153"/>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Leave types:</a:t>
            </a:r>
            <a:endParaRPr b="1" sz="1800" u="sng"/>
          </a:p>
        </p:txBody>
      </p:sp>
      <p:pic>
        <p:nvPicPr>
          <p:cNvPr id="1118" name="Google Shape;1118;p153"/>
          <p:cNvPicPr preferRelativeResize="0"/>
          <p:nvPr/>
        </p:nvPicPr>
        <p:blipFill>
          <a:blip r:embed="rId3">
            <a:alphaModFix/>
          </a:blip>
          <a:stretch>
            <a:fillRect/>
          </a:stretch>
        </p:blipFill>
        <p:spPr>
          <a:xfrm>
            <a:off x="152400" y="760200"/>
            <a:ext cx="8839199" cy="4173519"/>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22" name="Shape 1122"/>
        <p:cNvGrpSpPr/>
        <p:nvPr/>
      </p:nvGrpSpPr>
      <p:grpSpPr>
        <a:xfrm>
          <a:off x="0" y="0"/>
          <a:ext cx="0" cy="0"/>
          <a:chOff x="0" y="0"/>
          <a:chExt cx="0" cy="0"/>
        </a:xfrm>
      </p:grpSpPr>
      <p:sp>
        <p:nvSpPr>
          <p:cNvPr id="1123" name="Google Shape;1123;p154"/>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leave Types:</a:t>
            </a:r>
            <a:endParaRPr b="1" sz="1800" u="sng"/>
          </a:p>
        </p:txBody>
      </p:sp>
      <p:pic>
        <p:nvPicPr>
          <p:cNvPr id="1124" name="Google Shape;1124;p154"/>
          <p:cNvPicPr preferRelativeResize="0"/>
          <p:nvPr/>
        </p:nvPicPr>
        <p:blipFill>
          <a:blip r:embed="rId3">
            <a:alphaModFix/>
          </a:blip>
          <a:stretch>
            <a:fillRect/>
          </a:stretch>
        </p:blipFill>
        <p:spPr>
          <a:xfrm>
            <a:off x="152400" y="760200"/>
            <a:ext cx="8839200" cy="4179368"/>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28" name="Shape 1128"/>
        <p:cNvGrpSpPr/>
        <p:nvPr/>
      </p:nvGrpSpPr>
      <p:grpSpPr>
        <a:xfrm>
          <a:off x="0" y="0"/>
          <a:ext cx="0" cy="0"/>
          <a:chOff x="0" y="0"/>
          <a:chExt cx="0" cy="0"/>
        </a:xfrm>
      </p:grpSpPr>
      <p:sp>
        <p:nvSpPr>
          <p:cNvPr id="1129" name="Google Shape;1129;p155"/>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Leave Application List:</a:t>
            </a:r>
            <a:endParaRPr b="1" sz="1800" u="sng"/>
          </a:p>
        </p:txBody>
      </p:sp>
      <p:pic>
        <p:nvPicPr>
          <p:cNvPr id="1130" name="Google Shape;1130;p155"/>
          <p:cNvPicPr preferRelativeResize="0"/>
          <p:nvPr/>
        </p:nvPicPr>
        <p:blipFill>
          <a:blip r:embed="rId3">
            <a:alphaModFix/>
          </a:blip>
          <a:stretch>
            <a:fillRect/>
          </a:stretch>
        </p:blipFill>
        <p:spPr>
          <a:xfrm>
            <a:off x="152400" y="760200"/>
            <a:ext cx="8839200" cy="4177699"/>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34" name="Shape 1134"/>
        <p:cNvGrpSpPr/>
        <p:nvPr/>
      </p:nvGrpSpPr>
      <p:grpSpPr>
        <a:xfrm>
          <a:off x="0" y="0"/>
          <a:ext cx="0" cy="0"/>
          <a:chOff x="0" y="0"/>
          <a:chExt cx="0" cy="0"/>
        </a:xfrm>
      </p:grpSpPr>
      <p:sp>
        <p:nvSpPr>
          <p:cNvPr id="1135" name="Google Shape;1135;p156"/>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Leave Application:</a:t>
            </a:r>
            <a:endParaRPr b="1" sz="1800" u="sng"/>
          </a:p>
        </p:txBody>
      </p:sp>
      <p:pic>
        <p:nvPicPr>
          <p:cNvPr id="1136" name="Google Shape;1136;p156"/>
          <p:cNvPicPr preferRelativeResize="0"/>
          <p:nvPr/>
        </p:nvPicPr>
        <p:blipFill>
          <a:blip r:embed="rId3">
            <a:alphaModFix/>
          </a:blip>
          <a:stretch>
            <a:fillRect/>
          </a:stretch>
        </p:blipFill>
        <p:spPr>
          <a:xfrm>
            <a:off x="152400" y="760200"/>
            <a:ext cx="8839202" cy="4225152"/>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40" name="Shape 1140"/>
        <p:cNvGrpSpPr/>
        <p:nvPr/>
      </p:nvGrpSpPr>
      <p:grpSpPr>
        <a:xfrm>
          <a:off x="0" y="0"/>
          <a:ext cx="0" cy="0"/>
          <a:chOff x="0" y="0"/>
          <a:chExt cx="0" cy="0"/>
        </a:xfrm>
      </p:grpSpPr>
      <p:sp>
        <p:nvSpPr>
          <p:cNvPr id="1141" name="Google Shape;1141;p157"/>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Earn Leave:</a:t>
            </a:r>
            <a:endParaRPr b="1" sz="1800" u="sng"/>
          </a:p>
        </p:txBody>
      </p:sp>
      <p:pic>
        <p:nvPicPr>
          <p:cNvPr id="1142" name="Google Shape;1142;p157"/>
          <p:cNvPicPr preferRelativeResize="0"/>
          <p:nvPr/>
        </p:nvPicPr>
        <p:blipFill>
          <a:blip r:embed="rId3">
            <a:alphaModFix/>
          </a:blip>
          <a:stretch>
            <a:fillRect/>
          </a:stretch>
        </p:blipFill>
        <p:spPr>
          <a:xfrm>
            <a:off x="152400" y="760200"/>
            <a:ext cx="8839200" cy="4230282"/>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46" name="Shape 1146"/>
        <p:cNvGrpSpPr/>
        <p:nvPr/>
      </p:nvGrpSpPr>
      <p:grpSpPr>
        <a:xfrm>
          <a:off x="0" y="0"/>
          <a:ext cx="0" cy="0"/>
          <a:chOff x="0" y="0"/>
          <a:chExt cx="0" cy="0"/>
        </a:xfrm>
      </p:grpSpPr>
      <p:sp>
        <p:nvSpPr>
          <p:cNvPr id="1147" name="Google Shape;1147;p158"/>
          <p:cNvSpPr txBox="1"/>
          <p:nvPr>
            <p:ph type="title"/>
          </p:nvPr>
        </p:nvSpPr>
        <p:spPr>
          <a:xfrm>
            <a:off x="4492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Assign Earned Leave:</a:t>
            </a:r>
            <a:endParaRPr b="1" sz="1800" u="sng"/>
          </a:p>
        </p:txBody>
      </p:sp>
      <p:pic>
        <p:nvPicPr>
          <p:cNvPr id="1148" name="Google Shape;1148;p158"/>
          <p:cNvPicPr preferRelativeResize="0"/>
          <p:nvPr/>
        </p:nvPicPr>
        <p:blipFill>
          <a:blip r:embed="rId3">
            <a:alphaModFix/>
          </a:blip>
          <a:stretch>
            <a:fillRect/>
          </a:stretch>
        </p:blipFill>
        <p:spPr>
          <a:xfrm>
            <a:off x="152400" y="760200"/>
            <a:ext cx="8839200" cy="4174611"/>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52" name="Shape 1152"/>
        <p:cNvGrpSpPr/>
        <p:nvPr/>
      </p:nvGrpSpPr>
      <p:grpSpPr>
        <a:xfrm>
          <a:off x="0" y="0"/>
          <a:ext cx="0" cy="0"/>
          <a:chOff x="0" y="0"/>
          <a:chExt cx="0" cy="0"/>
        </a:xfrm>
      </p:grpSpPr>
      <p:sp>
        <p:nvSpPr>
          <p:cNvPr id="1153" name="Google Shape;1153;p159"/>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Leave Report List:</a:t>
            </a:r>
            <a:endParaRPr b="1" sz="1800" u="sng"/>
          </a:p>
        </p:txBody>
      </p:sp>
      <p:pic>
        <p:nvPicPr>
          <p:cNvPr id="1154" name="Google Shape;1154;p159"/>
          <p:cNvPicPr preferRelativeResize="0"/>
          <p:nvPr/>
        </p:nvPicPr>
        <p:blipFill>
          <a:blip r:embed="rId3">
            <a:alphaModFix/>
          </a:blip>
          <a:stretch>
            <a:fillRect/>
          </a:stretch>
        </p:blipFill>
        <p:spPr>
          <a:xfrm>
            <a:off x="152400" y="696175"/>
            <a:ext cx="8839200" cy="4155012"/>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58" name="Shape 1158"/>
        <p:cNvGrpSpPr/>
        <p:nvPr/>
      </p:nvGrpSpPr>
      <p:grpSpPr>
        <a:xfrm>
          <a:off x="0" y="0"/>
          <a:ext cx="0" cy="0"/>
          <a:chOff x="0" y="0"/>
          <a:chExt cx="0" cy="0"/>
        </a:xfrm>
      </p:grpSpPr>
      <p:sp>
        <p:nvSpPr>
          <p:cNvPr id="1159" name="Google Shape;1159;p160"/>
          <p:cNvSpPr txBox="1"/>
          <p:nvPr>
            <p:ph type="title"/>
          </p:nvPr>
        </p:nvSpPr>
        <p:spPr>
          <a:xfrm>
            <a:off x="556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Project List:</a:t>
            </a:r>
            <a:endParaRPr b="1" sz="1800" u="sng"/>
          </a:p>
        </p:txBody>
      </p:sp>
      <p:pic>
        <p:nvPicPr>
          <p:cNvPr id="1160" name="Google Shape;1160;p160"/>
          <p:cNvPicPr preferRelativeResize="0"/>
          <p:nvPr/>
        </p:nvPicPr>
        <p:blipFill>
          <a:blip r:embed="rId3">
            <a:alphaModFix/>
          </a:blip>
          <a:stretch>
            <a:fillRect/>
          </a:stretch>
        </p:blipFill>
        <p:spPr>
          <a:xfrm>
            <a:off x="152400" y="760200"/>
            <a:ext cx="8839201" cy="4184902"/>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64" name="Shape 1164"/>
        <p:cNvGrpSpPr/>
        <p:nvPr/>
      </p:nvGrpSpPr>
      <p:grpSpPr>
        <a:xfrm>
          <a:off x="0" y="0"/>
          <a:ext cx="0" cy="0"/>
          <a:chOff x="0" y="0"/>
          <a:chExt cx="0" cy="0"/>
        </a:xfrm>
      </p:grpSpPr>
      <p:sp>
        <p:nvSpPr>
          <p:cNvPr id="1165" name="Google Shape;1165;p161"/>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Project List:</a:t>
            </a:r>
            <a:endParaRPr b="1" sz="1800" u="sng"/>
          </a:p>
        </p:txBody>
      </p:sp>
      <p:pic>
        <p:nvPicPr>
          <p:cNvPr id="1166" name="Google Shape;1166;p161"/>
          <p:cNvPicPr preferRelativeResize="0"/>
          <p:nvPr/>
        </p:nvPicPr>
        <p:blipFill>
          <a:blip r:embed="rId3">
            <a:alphaModFix/>
          </a:blip>
          <a:stretch>
            <a:fillRect/>
          </a:stretch>
        </p:blipFill>
        <p:spPr>
          <a:xfrm>
            <a:off x="152400" y="607800"/>
            <a:ext cx="8839202" cy="41526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12" name="Shape 212"/>
        <p:cNvGrpSpPr/>
        <p:nvPr/>
      </p:nvGrpSpPr>
      <p:grpSpPr>
        <a:xfrm>
          <a:off x="0" y="0"/>
          <a:ext cx="0" cy="0"/>
          <a:chOff x="0" y="0"/>
          <a:chExt cx="0" cy="0"/>
        </a:xfrm>
      </p:grpSpPr>
      <p:sp>
        <p:nvSpPr>
          <p:cNvPr id="213" name="Google Shape;213;p27"/>
          <p:cNvSpPr txBox="1"/>
          <p:nvPr>
            <p:ph type="title"/>
          </p:nvPr>
        </p:nvSpPr>
        <p:spPr>
          <a:xfrm>
            <a:off x="3115975" y="79200"/>
            <a:ext cx="2828100" cy="53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Visit Module</a:t>
            </a:r>
            <a:endParaRPr sz="2200" u="sng"/>
          </a:p>
        </p:txBody>
      </p:sp>
      <p:pic>
        <p:nvPicPr>
          <p:cNvPr id="214" name="Google Shape;214;p27"/>
          <p:cNvPicPr preferRelativeResize="0"/>
          <p:nvPr/>
        </p:nvPicPr>
        <p:blipFill>
          <a:blip r:embed="rId3">
            <a:alphaModFix/>
          </a:blip>
          <a:stretch>
            <a:fillRect/>
          </a:stretch>
        </p:blipFill>
        <p:spPr>
          <a:xfrm>
            <a:off x="152400" y="771300"/>
            <a:ext cx="8839200" cy="3977376"/>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70" name="Shape 1170"/>
        <p:cNvGrpSpPr/>
        <p:nvPr/>
      </p:nvGrpSpPr>
      <p:grpSpPr>
        <a:xfrm>
          <a:off x="0" y="0"/>
          <a:ext cx="0" cy="0"/>
          <a:chOff x="0" y="0"/>
          <a:chExt cx="0" cy="0"/>
        </a:xfrm>
      </p:grpSpPr>
      <p:sp>
        <p:nvSpPr>
          <p:cNvPr id="1171" name="Google Shape;1171;p162"/>
          <p:cNvSpPr txBox="1"/>
          <p:nvPr>
            <p:ph type="title"/>
          </p:nvPr>
        </p:nvSpPr>
        <p:spPr>
          <a:xfrm>
            <a:off x="0"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Task List:</a:t>
            </a:r>
            <a:endParaRPr b="1" sz="1800" u="sng"/>
          </a:p>
        </p:txBody>
      </p:sp>
      <p:pic>
        <p:nvPicPr>
          <p:cNvPr id="1172" name="Google Shape;1172;p162"/>
          <p:cNvPicPr preferRelativeResize="0"/>
          <p:nvPr/>
        </p:nvPicPr>
        <p:blipFill>
          <a:blip r:embed="rId3">
            <a:alphaModFix/>
          </a:blip>
          <a:stretch>
            <a:fillRect/>
          </a:stretch>
        </p:blipFill>
        <p:spPr>
          <a:xfrm>
            <a:off x="152400" y="828725"/>
            <a:ext cx="8765624" cy="416237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76" name="Shape 1176"/>
        <p:cNvGrpSpPr/>
        <p:nvPr/>
      </p:nvGrpSpPr>
      <p:grpSpPr>
        <a:xfrm>
          <a:off x="0" y="0"/>
          <a:ext cx="0" cy="0"/>
          <a:chOff x="0" y="0"/>
          <a:chExt cx="0" cy="0"/>
        </a:xfrm>
      </p:grpSpPr>
      <p:sp>
        <p:nvSpPr>
          <p:cNvPr id="1177" name="Google Shape;1177;p163"/>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Payroll List:</a:t>
            </a:r>
            <a:endParaRPr b="1" sz="1800" u="sng"/>
          </a:p>
        </p:txBody>
      </p:sp>
      <p:pic>
        <p:nvPicPr>
          <p:cNvPr id="1178" name="Google Shape;1178;p163"/>
          <p:cNvPicPr preferRelativeResize="0"/>
          <p:nvPr/>
        </p:nvPicPr>
        <p:blipFill>
          <a:blip r:embed="rId3">
            <a:alphaModFix/>
          </a:blip>
          <a:stretch>
            <a:fillRect/>
          </a:stretch>
        </p:blipFill>
        <p:spPr>
          <a:xfrm>
            <a:off x="152400" y="760200"/>
            <a:ext cx="8839200" cy="3955411"/>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82" name="Shape 1182"/>
        <p:cNvGrpSpPr/>
        <p:nvPr/>
      </p:nvGrpSpPr>
      <p:grpSpPr>
        <a:xfrm>
          <a:off x="0" y="0"/>
          <a:ext cx="0" cy="0"/>
          <a:chOff x="0" y="0"/>
          <a:chExt cx="0" cy="0"/>
        </a:xfrm>
      </p:grpSpPr>
      <p:sp>
        <p:nvSpPr>
          <p:cNvPr id="1183" name="Google Shape;1183;p164"/>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Payroll View:</a:t>
            </a:r>
            <a:endParaRPr b="1" sz="1800" u="sng"/>
          </a:p>
        </p:txBody>
      </p:sp>
      <p:pic>
        <p:nvPicPr>
          <p:cNvPr id="1184" name="Google Shape;1184;p164"/>
          <p:cNvPicPr preferRelativeResize="0"/>
          <p:nvPr/>
        </p:nvPicPr>
        <p:blipFill>
          <a:blip r:embed="rId3">
            <a:alphaModFix/>
          </a:blip>
          <a:stretch>
            <a:fillRect/>
          </a:stretch>
        </p:blipFill>
        <p:spPr>
          <a:xfrm>
            <a:off x="152400" y="760200"/>
            <a:ext cx="8839200" cy="3910399"/>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88" name="Shape 1188"/>
        <p:cNvGrpSpPr/>
        <p:nvPr/>
      </p:nvGrpSpPr>
      <p:grpSpPr>
        <a:xfrm>
          <a:off x="0" y="0"/>
          <a:ext cx="0" cy="0"/>
          <a:chOff x="0" y="0"/>
          <a:chExt cx="0" cy="0"/>
        </a:xfrm>
      </p:grpSpPr>
      <p:sp>
        <p:nvSpPr>
          <p:cNvPr id="1189" name="Google Shape;1189;p165"/>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Types of salary:</a:t>
            </a:r>
            <a:endParaRPr b="1" sz="1800" u="sng"/>
          </a:p>
        </p:txBody>
      </p:sp>
      <p:pic>
        <p:nvPicPr>
          <p:cNvPr id="1190" name="Google Shape;1190;p165"/>
          <p:cNvPicPr preferRelativeResize="0"/>
          <p:nvPr/>
        </p:nvPicPr>
        <p:blipFill>
          <a:blip r:embed="rId3">
            <a:alphaModFix/>
          </a:blip>
          <a:stretch>
            <a:fillRect/>
          </a:stretch>
        </p:blipFill>
        <p:spPr>
          <a:xfrm>
            <a:off x="152400" y="760200"/>
            <a:ext cx="8839201" cy="3924188"/>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94" name="Shape 1194"/>
        <p:cNvGrpSpPr/>
        <p:nvPr/>
      </p:nvGrpSpPr>
      <p:grpSpPr>
        <a:xfrm>
          <a:off x="0" y="0"/>
          <a:ext cx="0" cy="0"/>
          <a:chOff x="0" y="0"/>
          <a:chExt cx="0" cy="0"/>
        </a:xfrm>
      </p:grpSpPr>
      <p:sp>
        <p:nvSpPr>
          <p:cNvPr id="1195" name="Google Shape;1195;p166"/>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salary types:</a:t>
            </a:r>
            <a:endParaRPr b="1" sz="1800" u="sng"/>
          </a:p>
        </p:txBody>
      </p:sp>
      <p:pic>
        <p:nvPicPr>
          <p:cNvPr id="1196" name="Google Shape;1196;p166"/>
          <p:cNvPicPr preferRelativeResize="0"/>
          <p:nvPr/>
        </p:nvPicPr>
        <p:blipFill>
          <a:blip r:embed="rId3">
            <a:alphaModFix/>
          </a:blip>
          <a:stretch>
            <a:fillRect/>
          </a:stretch>
        </p:blipFill>
        <p:spPr>
          <a:xfrm>
            <a:off x="152400" y="760200"/>
            <a:ext cx="8839200" cy="3929984"/>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00" name="Shape 1200"/>
        <p:cNvGrpSpPr/>
        <p:nvPr/>
      </p:nvGrpSpPr>
      <p:grpSpPr>
        <a:xfrm>
          <a:off x="0" y="0"/>
          <a:ext cx="0" cy="0"/>
          <a:chOff x="0" y="0"/>
          <a:chExt cx="0" cy="0"/>
        </a:xfrm>
      </p:grpSpPr>
      <p:sp>
        <p:nvSpPr>
          <p:cNvPr id="1201" name="Google Shape;1201;p167"/>
          <p:cNvSpPr txBox="1"/>
          <p:nvPr>
            <p:ph type="title"/>
          </p:nvPr>
        </p:nvSpPr>
        <p:spPr>
          <a:xfrm>
            <a:off x="0" y="47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Grant Loan:</a:t>
            </a:r>
            <a:endParaRPr b="1" sz="1800" u="sng"/>
          </a:p>
        </p:txBody>
      </p:sp>
      <p:pic>
        <p:nvPicPr>
          <p:cNvPr id="1202" name="Google Shape;1202;p167"/>
          <p:cNvPicPr preferRelativeResize="0"/>
          <p:nvPr/>
        </p:nvPicPr>
        <p:blipFill>
          <a:blip r:embed="rId3">
            <a:alphaModFix/>
          </a:blip>
          <a:stretch>
            <a:fillRect/>
          </a:stretch>
        </p:blipFill>
        <p:spPr>
          <a:xfrm>
            <a:off x="152400" y="807400"/>
            <a:ext cx="8839201" cy="3944551"/>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06" name="Shape 1206"/>
        <p:cNvGrpSpPr/>
        <p:nvPr/>
      </p:nvGrpSpPr>
      <p:grpSpPr>
        <a:xfrm>
          <a:off x="0" y="0"/>
          <a:ext cx="0" cy="0"/>
          <a:chOff x="0" y="0"/>
          <a:chExt cx="0" cy="0"/>
        </a:xfrm>
      </p:grpSpPr>
      <p:sp>
        <p:nvSpPr>
          <p:cNvPr id="1207" name="Google Shape;1207;p168"/>
          <p:cNvSpPr txBox="1"/>
          <p:nvPr>
            <p:ph type="title"/>
          </p:nvPr>
        </p:nvSpPr>
        <p:spPr>
          <a:xfrm>
            <a:off x="0" y="0"/>
            <a:ext cx="8520600" cy="65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Loan:</a:t>
            </a:r>
            <a:endParaRPr b="1" sz="1800" u="sng"/>
          </a:p>
        </p:txBody>
      </p:sp>
      <p:pic>
        <p:nvPicPr>
          <p:cNvPr id="1208" name="Google Shape;1208;p168"/>
          <p:cNvPicPr preferRelativeResize="0"/>
          <p:nvPr/>
        </p:nvPicPr>
        <p:blipFill>
          <a:blip r:embed="rId3">
            <a:alphaModFix/>
          </a:blip>
          <a:stretch>
            <a:fillRect/>
          </a:stretch>
        </p:blipFill>
        <p:spPr>
          <a:xfrm>
            <a:off x="152400" y="807300"/>
            <a:ext cx="8839200" cy="3922722"/>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12" name="Shape 1212"/>
        <p:cNvGrpSpPr/>
        <p:nvPr/>
      </p:nvGrpSpPr>
      <p:grpSpPr>
        <a:xfrm>
          <a:off x="0" y="0"/>
          <a:ext cx="0" cy="0"/>
          <a:chOff x="0" y="0"/>
          <a:chExt cx="0" cy="0"/>
        </a:xfrm>
      </p:grpSpPr>
      <p:sp>
        <p:nvSpPr>
          <p:cNvPr id="1213" name="Google Shape;1213;p169"/>
          <p:cNvSpPr txBox="1"/>
          <p:nvPr>
            <p:ph type="title"/>
          </p:nvPr>
        </p:nvSpPr>
        <p:spPr>
          <a:xfrm>
            <a:off x="0" y="0"/>
            <a:ext cx="2281500" cy="58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Loan Installments:</a:t>
            </a:r>
            <a:endParaRPr b="1" sz="1800" u="sng"/>
          </a:p>
        </p:txBody>
      </p:sp>
      <p:pic>
        <p:nvPicPr>
          <p:cNvPr id="1214" name="Google Shape;1214;p169"/>
          <p:cNvPicPr preferRelativeResize="0"/>
          <p:nvPr/>
        </p:nvPicPr>
        <p:blipFill>
          <a:blip r:embed="rId3">
            <a:alphaModFix/>
          </a:blip>
          <a:stretch>
            <a:fillRect/>
          </a:stretch>
        </p:blipFill>
        <p:spPr>
          <a:xfrm>
            <a:off x="152400" y="739200"/>
            <a:ext cx="8839200" cy="3926356"/>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18" name="Shape 1218"/>
        <p:cNvGrpSpPr/>
        <p:nvPr/>
      </p:nvGrpSpPr>
      <p:grpSpPr>
        <a:xfrm>
          <a:off x="0" y="0"/>
          <a:ext cx="0" cy="0"/>
          <a:chOff x="0" y="0"/>
          <a:chExt cx="0" cy="0"/>
        </a:xfrm>
      </p:grpSpPr>
      <p:sp>
        <p:nvSpPr>
          <p:cNvPr id="1219" name="Google Shape;1219;p170"/>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Assets Category List:</a:t>
            </a:r>
            <a:endParaRPr b="1" sz="1800" u="sng"/>
          </a:p>
        </p:txBody>
      </p:sp>
      <p:pic>
        <p:nvPicPr>
          <p:cNvPr id="1220" name="Google Shape;1220;p170"/>
          <p:cNvPicPr preferRelativeResize="0"/>
          <p:nvPr/>
        </p:nvPicPr>
        <p:blipFill>
          <a:blip r:embed="rId3">
            <a:alphaModFix/>
          </a:blip>
          <a:stretch>
            <a:fillRect/>
          </a:stretch>
        </p:blipFill>
        <p:spPr>
          <a:xfrm>
            <a:off x="152400" y="760200"/>
            <a:ext cx="8839200" cy="3877758"/>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24" name="Shape 1224"/>
        <p:cNvGrpSpPr/>
        <p:nvPr/>
      </p:nvGrpSpPr>
      <p:grpSpPr>
        <a:xfrm>
          <a:off x="0" y="0"/>
          <a:ext cx="0" cy="0"/>
          <a:chOff x="0" y="0"/>
          <a:chExt cx="0" cy="0"/>
        </a:xfrm>
      </p:grpSpPr>
      <p:sp>
        <p:nvSpPr>
          <p:cNvPr id="1225" name="Google Shape;1225;p171"/>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Assets Category:</a:t>
            </a:r>
            <a:endParaRPr b="1" sz="1800" u="sng"/>
          </a:p>
        </p:txBody>
      </p:sp>
      <p:pic>
        <p:nvPicPr>
          <p:cNvPr id="1226" name="Google Shape;1226;p171"/>
          <p:cNvPicPr preferRelativeResize="0"/>
          <p:nvPr/>
        </p:nvPicPr>
        <p:blipFill>
          <a:blip r:embed="rId3">
            <a:alphaModFix/>
          </a:blip>
          <a:stretch>
            <a:fillRect/>
          </a:stretch>
        </p:blipFill>
        <p:spPr>
          <a:xfrm>
            <a:off x="152400" y="760200"/>
            <a:ext cx="8839200" cy="39227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18" name="Shape 218"/>
        <p:cNvGrpSpPr/>
        <p:nvPr/>
      </p:nvGrpSpPr>
      <p:grpSpPr>
        <a:xfrm>
          <a:off x="0" y="0"/>
          <a:ext cx="0" cy="0"/>
          <a:chOff x="0" y="0"/>
          <a:chExt cx="0" cy="0"/>
        </a:xfrm>
      </p:grpSpPr>
      <p:sp>
        <p:nvSpPr>
          <p:cNvPr id="219" name="Google Shape;219;p28"/>
          <p:cNvSpPr txBox="1"/>
          <p:nvPr>
            <p:ph type="title"/>
          </p:nvPr>
        </p:nvSpPr>
        <p:spPr>
          <a:xfrm>
            <a:off x="3025800" y="-80850"/>
            <a:ext cx="30924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Visit Record</a:t>
            </a:r>
            <a:r>
              <a:rPr lang="en"/>
              <a:t> </a:t>
            </a:r>
            <a:endParaRPr/>
          </a:p>
        </p:txBody>
      </p:sp>
      <p:pic>
        <p:nvPicPr>
          <p:cNvPr id="220" name="Google Shape;220;p28"/>
          <p:cNvPicPr preferRelativeResize="0"/>
          <p:nvPr/>
        </p:nvPicPr>
        <p:blipFill>
          <a:blip r:embed="rId3">
            <a:alphaModFix/>
          </a:blip>
          <a:stretch>
            <a:fillRect/>
          </a:stretch>
        </p:blipFill>
        <p:spPr>
          <a:xfrm>
            <a:off x="152400" y="1036713"/>
            <a:ext cx="8839200" cy="322248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30" name="Shape 1230"/>
        <p:cNvGrpSpPr/>
        <p:nvPr/>
      </p:nvGrpSpPr>
      <p:grpSpPr>
        <a:xfrm>
          <a:off x="0" y="0"/>
          <a:ext cx="0" cy="0"/>
          <a:chOff x="0" y="0"/>
          <a:chExt cx="0" cy="0"/>
        </a:xfrm>
      </p:grpSpPr>
      <p:sp>
        <p:nvSpPr>
          <p:cNvPr id="1231" name="Google Shape;1231;p172"/>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Assets List:</a:t>
            </a:r>
            <a:endParaRPr b="1" sz="1800" u="sng"/>
          </a:p>
        </p:txBody>
      </p:sp>
      <p:pic>
        <p:nvPicPr>
          <p:cNvPr id="1232" name="Google Shape;1232;p172"/>
          <p:cNvPicPr preferRelativeResize="0"/>
          <p:nvPr/>
        </p:nvPicPr>
        <p:blipFill>
          <a:blip r:embed="rId3">
            <a:alphaModFix/>
          </a:blip>
          <a:stretch>
            <a:fillRect/>
          </a:stretch>
        </p:blipFill>
        <p:spPr>
          <a:xfrm>
            <a:off x="152400" y="760200"/>
            <a:ext cx="8839201" cy="386552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36" name="Shape 1236"/>
        <p:cNvGrpSpPr/>
        <p:nvPr/>
      </p:nvGrpSpPr>
      <p:grpSpPr>
        <a:xfrm>
          <a:off x="0" y="0"/>
          <a:ext cx="0" cy="0"/>
          <a:chOff x="0" y="0"/>
          <a:chExt cx="0" cy="0"/>
        </a:xfrm>
      </p:grpSpPr>
      <p:sp>
        <p:nvSpPr>
          <p:cNvPr id="1237" name="Google Shape;1237;p173"/>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Logistic Support:</a:t>
            </a:r>
            <a:endParaRPr b="1" sz="1800" u="sng"/>
          </a:p>
        </p:txBody>
      </p:sp>
      <p:pic>
        <p:nvPicPr>
          <p:cNvPr id="1238" name="Google Shape;1238;p173"/>
          <p:cNvPicPr preferRelativeResize="0"/>
          <p:nvPr/>
        </p:nvPicPr>
        <p:blipFill>
          <a:blip r:embed="rId3">
            <a:alphaModFix/>
          </a:blip>
          <a:stretch>
            <a:fillRect/>
          </a:stretch>
        </p:blipFill>
        <p:spPr>
          <a:xfrm>
            <a:off x="152400" y="760200"/>
            <a:ext cx="8839201" cy="3911789"/>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42" name="Shape 1242"/>
        <p:cNvGrpSpPr/>
        <p:nvPr/>
      </p:nvGrpSpPr>
      <p:grpSpPr>
        <a:xfrm>
          <a:off x="0" y="0"/>
          <a:ext cx="0" cy="0"/>
          <a:chOff x="0" y="0"/>
          <a:chExt cx="0" cy="0"/>
        </a:xfrm>
      </p:grpSpPr>
      <p:sp>
        <p:nvSpPr>
          <p:cNvPr id="1243" name="Google Shape;1243;p174"/>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Notice Board:</a:t>
            </a:r>
            <a:endParaRPr b="1" sz="1800" u="sng"/>
          </a:p>
        </p:txBody>
      </p:sp>
      <p:pic>
        <p:nvPicPr>
          <p:cNvPr id="1244" name="Google Shape;1244;p174"/>
          <p:cNvPicPr preferRelativeResize="0"/>
          <p:nvPr/>
        </p:nvPicPr>
        <p:blipFill>
          <a:blip r:embed="rId3">
            <a:alphaModFix/>
          </a:blip>
          <a:stretch>
            <a:fillRect/>
          </a:stretch>
        </p:blipFill>
        <p:spPr>
          <a:xfrm>
            <a:off x="152400" y="760200"/>
            <a:ext cx="8839200" cy="3887943"/>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48" name="Shape 1248"/>
        <p:cNvGrpSpPr/>
        <p:nvPr/>
      </p:nvGrpSpPr>
      <p:grpSpPr>
        <a:xfrm>
          <a:off x="0" y="0"/>
          <a:ext cx="0" cy="0"/>
          <a:chOff x="0" y="0"/>
          <a:chExt cx="0" cy="0"/>
        </a:xfrm>
      </p:grpSpPr>
      <p:sp>
        <p:nvSpPr>
          <p:cNvPr id="1249" name="Google Shape;1249;p175"/>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Notice:</a:t>
            </a:r>
            <a:endParaRPr b="1" sz="1800" u="sng"/>
          </a:p>
        </p:txBody>
      </p:sp>
      <p:pic>
        <p:nvPicPr>
          <p:cNvPr id="1250" name="Google Shape;1250;p175"/>
          <p:cNvPicPr preferRelativeResize="0"/>
          <p:nvPr/>
        </p:nvPicPr>
        <p:blipFill>
          <a:blip r:embed="rId3">
            <a:alphaModFix/>
          </a:blip>
          <a:stretch>
            <a:fillRect/>
          </a:stretch>
        </p:blipFill>
        <p:spPr>
          <a:xfrm>
            <a:off x="152400" y="760200"/>
            <a:ext cx="8839200" cy="3916927"/>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54" name="Shape 1254"/>
        <p:cNvGrpSpPr/>
        <p:nvPr/>
      </p:nvGrpSpPr>
      <p:grpSpPr>
        <a:xfrm>
          <a:off x="0" y="0"/>
          <a:ext cx="0" cy="0"/>
          <a:chOff x="0" y="0"/>
          <a:chExt cx="0" cy="0"/>
        </a:xfrm>
      </p:grpSpPr>
      <p:sp>
        <p:nvSpPr>
          <p:cNvPr id="1255" name="Google Shape;1255;p176"/>
          <p:cNvSpPr txBox="1"/>
          <p:nvPr>
            <p:ph type="title"/>
          </p:nvPr>
        </p:nvSpPr>
        <p:spPr>
          <a:xfrm>
            <a:off x="2904800" y="0"/>
            <a:ext cx="4106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Laundry Management</a:t>
            </a:r>
            <a:endParaRPr b="1" sz="2200" u="sng"/>
          </a:p>
        </p:txBody>
      </p:sp>
      <p:pic>
        <p:nvPicPr>
          <p:cNvPr id="1256" name="Google Shape;1256;p176"/>
          <p:cNvPicPr preferRelativeResize="0"/>
          <p:nvPr/>
        </p:nvPicPr>
        <p:blipFill>
          <a:blip r:embed="rId3">
            <a:alphaModFix/>
          </a:blip>
          <a:stretch>
            <a:fillRect/>
          </a:stretch>
        </p:blipFill>
        <p:spPr>
          <a:xfrm>
            <a:off x="152400" y="760200"/>
            <a:ext cx="8839199" cy="402047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60" name="Shape 1260"/>
        <p:cNvGrpSpPr/>
        <p:nvPr/>
      </p:nvGrpSpPr>
      <p:grpSpPr>
        <a:xfrm>
          <a:off x="0" y="0"/>
          <a:ext cx="0" cy="0"/>
          <a:chOff x="0" y="0"/>
          <a:chExt cx="0" cy="0"/>
        </a:xfrm>
      </p:grpSpPr>
      <p:sp>
        <p:nvSpPr>
          <p:cNvPr id="1261" name="Google Shape;1261;p177"/>
          <p:cNvSpPr txBox="1"/>
          <p:nvPr>
            <p:ph type="title"/>
          </p:nvPr>
        </p:nvSpPr>
        <p:spPr>
          <a:xfrm>
            <a:off x="44925"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Dashboard:</a:t>
            </a:r>
            <a:endParaRPr b="1" sz="1800" u="sng"/>
          </a:p>
        </p:txBody>
      </p:sp>
      <p:pic>
        <p:nvPicPr>
          <p:cNvPr id="1262" name="Google Shape;1262;p177"/>
          <p:cNvPicPr preferRelativeResize="0"/>
          <p:nvPr/>
        </p:nvPicPr>
        <p:blipFill rotWithShape="1">
          <a:blip r:embed="rId3">
            <a:alphaModFix/>
          </a:blip>
          <a:srcRect b="3260" l="0" r="0" t="0"/>
          <a:stretch/>
        </p:blipFill>
        <p:spPr>
          <a:xfrm>
            <a:off x="522875" y="850075"/>
            <a:ext cx="8227475" cy="402665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66" name="Shape 1266"/>
        <p:cNvGrpSpPr/>
        <p:nvPr/>
      </p:nvGrpSpPr>
      <p:grpSpPr>
        <a:xfrm>
          <a:off x="0" y="0"/>
          <a:ext cx="0" cy="0"/>
          <a:chOff x="0" y="0"/>
          <a:chExt cx="0" cy="0"/>
        </a:xfrm>
      </p:grpSpPr>
      <p:sp>
        <p:nvSpPr>
          <p:cNvPr id="1267" name="Google Shape;1267;p178"/>
          <p:cNvSpPr txBox="1"/>
          <p:nvPr>
            <p:ph type="title"/>
          </p:nvPr>
        </p:nvSpPr>
        <p:spPr>
          <a:xfrm>
            <a:off x="311700" y="111200"/>
            <a:ext cx="2484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Departments Data:</a:t>
            </a:r>
            <a:endParaRPr b="1" sz="1800" u="sng"/>
          </a:p>
        </p:txBody>
      </p:sp>
      <p:pic>
        <p:nvPicPr>
          <p:cNvPr id="1268" name="Google Shape;1268;p178"/>
          <p:cNvPicPr preferRelativeResize="0"/>
          <p:nvPr/>
        </p:nvPicPr>
        <p:blipFill rotWithShape="1">
          <a:blip r:embed="rId3">
            <a:alphaModFix/>
          </a:blip>
          <a:srcRect b="7321" l="0" r="0" t="0"/>
          <a:stretch/>
        </p:blipFill>
        <p:spPr>
          <a:xfrm>
            <a:off x="437525" y="719000"/>
            <a:ext cx="8099400" cy="3784225"/>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72" name="Shape 1272"/>
        <p:cNvGrpSpPr/>
        <p:nvPr/>
      </p:nvGrpSpPr>
      <p:grpSpPr>
        <a:xfrm>
          <a:off x="0" y="0"/>
          <a:ext cx="0" cy="0"/>
          <a:chOff x="0" y="0"/>
          <a:chExt cx="0" cy="0"/>
        </a:xfrm>
      </p:grpSpPr>
      <p:sp>
        <p:nvSpPr>
          <p:cNvPr id="1273" name="Google Shape;1273;p179"/>
          <p:cNvSpPr txBox="1"/>
          <p:nvPr>
            <p:ph type="title"/>
          </p:nvPr>
        </p:nvSpPr>
        <p:spPr>
          <a:xfrm>
            <a:off x="55575"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Department Data Input:</a:t>
            </a:r>
            <a:endParaRPr b="1" sz="1800" u="sng"/>
          </a:p>
        </p:txBody>
      </p:sp>
      <p:pic>
        <p:nvPicPr>
          <p:cNvPr id="1274" name="Google Shape;1274;p179"/>
          <p:cNvPicPr preferRelativeResize="0"/>
          <p:nvPr/>
        </p:nvPicPr>
        <p:blipFill>
          <a:blip r:embed="rId3">
            <a:alphaModFix/>
          </a:blip>
          <a:stretch>
            <a:fillRect/>
          </a:stretch>
        </p:blipFill>
        <p:spPr>
          <a:xfrm>
            <a:off x="682950" y="725650"/>
            <a:ext cx="7893225" cy="405502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78" name="Shape 1278"/>
        <p:cNvGrpSpPr/>
        <p:nvPr/>
      </p:nvGrpSpPr>
      <p:grpSpPr>
        <a:xfrm>
          <a:off x="0" y="0"/>
          <a:ext cx="0" cy="0"/>
          <a:chOff x="0" y="0"/>
          <a:chExt cx="0" cy="0"/>
        </a:xfrm>
      </p:grpSpPr>
      <p:sp>
        <p:nvSpPr>
          <p:cNvPr id="1279" name="Google Shape;1279;p180"/>
          <p:cNvSpPr txBox="1"/>
          <p:nvPr>
            <p:ph type="title"/>
          </p:nvPr>
        </p:nvSpPr>
        <p:spPr>
          <a:xfrm>
            <a:off x="311700" y="47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Department </a:t>
            </a:r>
            <a:r>
              <a:rPr b="1" lang="en" sz="1800" u="sng"/>
              <a:t>Transaction</a:t>
            </a:r>
            <a:r>
              <a:rPr b="1" lang="en" sz="1800" u="sng"/>
              <a:t>:</a:t>
            </a:r>
            <a:endParaRPr b="1" sz="1800" u="sng"/>
          </a:p>
        </p:txBody>
      </p:sp>
      <p:pic>
        <p:nvPicPr>
          <p:cNvPr id="1280" name="Google Shape;1280;p180"/>
          <p:cNvPicPr preferRelativeResize="0"/>
          <p:nvPr/>
        </p:nvPicPr>
        <p:blipFill>
          <a:blip r:embed="rId3">
            <a:alphaModFix/>
          </a:blip>
          <a:stretch>
            <a:fillRect/>
          </a:stretch>
        </p:blipFill>
        <p:spPr>
          <a:xfrm>
            <a:off x="386125" y="654975"/>
            <a:ext cx="8371747" cy="416187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84" name="Shape 1284"/>
        <p:cNvGrpSpPr/>
        <p:nvPr/>
      </p:nvGrpSpPr>
      <p:grpSpPr>
        <a:xfrm>
          <a:off x="0" y="0"/>
          <a:ext cx="0" cy="0"/>
          <a:chOff x="0" y="0"/>
          <a:chExt cx="0" cy="0"/>
        </a:xfrm>
      </p:grpSpPr>
      <p:sp>
        <p:nvSpPr>
          <p:cNvPr id="1285" name="Google Shape;1285;p181"/>
          <p:cNvSpPr txBox="1"/>
          <p:nvPr>
            <p:ph type="title"/>
          </p:nvPr>
        </p:nvSpPr>
        <p:spPr>
          <a:xfrm>
            <a:off x="36282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Categories List:</a:t>
            </a:r>
            <a:endParaRPr b="1" sz="1800" u="sng"/>
          </a:p>
        </p:txBody>
      </p:sp>
      <p:pic>
        <p:nvPicPr>
          <p:cNvPr id="1286" name="Google Shape;1286;p181"/>
          <p:cNvPicPr preferRelativeResize="0"/>
          <p:nvPr/>
        </p:nvPicPr>
        <p:blipFill rotWithShape="1">
          <a:blip r:embed="rId3">
            <a:alphaModFix/>
          </a:blip>
          <a:srcRect b="0" l="5258" r="0" t="17593"/>
          <a:stretch/>
        </p:blipFill>
        <p:spPr>
          <a:xfrm>
            <a:off x="362825" y="694450"/>
            <a:ext cx="8520601" cy="4221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24" name="Shape 224"/>
        <p:cNvGrpSpPr/>
        <p:nvPr/>
      </p:nvGrpSpPr>
      <p:grpSpPr>
        <a:xfrm>
          <a:off x="0" y="0"/>
          <a:ext cx="0" cy="0"/>
          <a:chOff x="0" y="0"/>
          <a:chExt cx="0" cy="0"/>
        </a:xfrm>
      </p:grpSpPr>
      <p:sp>
        <p:nvSpPr>
          <p:cNvPr id="225" name="Google Shape;225;p29"/>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Selecting the Doctor for virtual connectivity</a:t>
            </a:r>
            <a:r>
              <a:rPr b="1" lang="en" sz="1800" u="sng"/>
              <a:t>:</a:t>
            </a:r>
            <a:endParaRPr b="1" sz="1800" u="sng"/>
          </a:p>
        </p:txBody>
      </p:sp>
      <p:pic>
        <p:nvPicPr>
          <p:cNvPr id="226" name="Google Shape;226;p29"/>
          <p:cNvPicPr preferRelativeResize="0"/>
          <p:nvPr/>
        </p:nvPicPr>
        <p:blipFill rotWithShape="1">
          <a:blip r:embed="rId3">
            <a:alphaModFix/>
          </a:blip>
          <a:srcRect b="15064" l="0" r="-3541" t="19610"/>
          <a:stretch/>
        </p:blipFill>
        <p:spPr>
          <a:xfrm>
            <a:off x="647900" y="1141775"/>
            <a:ext cx="8189652" cy="3532176"/>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90" name="Shape 1290"/>
        <p:cNvGrpSpPr/>
        <p:nvPr/>
      </p:nvGrpSpPr>
      <p:grpSpPr>
        <a:xfrm>
          <a:off x="0" y="0"/>
          <a:ext cx="0" cy="0"/>
          <a:chOff x="0" y="0"/>
          <a:chExt cx="0" cy="0"/>
        </a:xfrm>
      </p:grpSpPr>
      <p:sp>
        <p:nvSpPr>
          <p:cNvPr id="1291" name="Google Shape;1291;p182"/>
          <p:cNvSpPr txBox="1"/>
          <p:nvPr>
            <p:ph type="title"/>
          </p:nvPr>
        </p:nvSpPr>
        <p:spPr>
          <a:xfrm>
            <a:off x="24415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Products Data:</a:t>
            </a:r>
            <a:endParaRPr b="1" sz="1800" u="sng"/>
          </a:p>
        </p:txBody>
      </p:sp>
      <p:pic>
        <p:nvPicPr>
          <p:cNvPr id="1292" name="Google Shape;1292;p182"/>
          <p:cNvPicPr preferRelativeResize="0"/>
          <p:nvPr/>
        </p:nvPicPr>
        <p:blipFill rotWithShape="1">
          <a:blip r:embed="rId3">
            <a:alphaModFix/>
          </a:blip>
          <a:srcRect b="4807" l="0" r="0" t="0"/>
          <a:stretch/>
        </p:blipFill>
        <p:spPr>
          <a:xfrm>
            <a:off x="244150" y="607800"/>
            <a:ext cx="8593749" cy="4226225"/>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96" name="Shape 1296"/>
        <p:cNvGrpSpPr/>
        <p:nvPr/>
      </p:nvGrpSpPr>
      <p:grpSpPr>
        <a:xfrm>
          <a:off x="0" y="0"/>
          <a:ext cx="0" cy="0"/>
          <a:chOff x="0" y="0"/>
          <a:chExt cx="0" cy="0"/>
        </a:xfrm>
      </p:grpSpPr>
      <p:sp>
        <p:nvSpPr>
          <p:cNvPr id="1297" name="Google Shape;1297;p183"/>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Products data input:</a:t>
            </a:r>
            <a:endParaRPr b="1" sz="1800" u="sng"/>
          </a:p>
        </p:txBody>
      </p:sp>
      <p:pic>
        <p:nvPicPr>
          <p:cNvPr id="1298" name="Google Shape;1298;p183"/>
          <p:cNvPicPr preferRelativeResize="0"/>
          <p:nvPr/>
        </p:nvPicPr>
        <p:blipFill>
          <a:blip r:embed="rId3">
            <a:alphaModFix/>
          </a:blip>
          <a:stretch>
            <a:fillRect/>
          </a:stretch>
        </p:blipFill>
        <p:spPr>
          <a:xfrm>
            <a:off x="628390" y="821675"/>
            <a:ext cx="7887226" cy="392665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02" name="Shape 1302"/>
        <p:cNvGrpSpPr/>
        <p:nvPr/>
      </p:nvGrpSpPr>
      <p:grpSpPr>
        <a:xfrm>
          <a:off x="0" y="0"/>
          <a:ext cx="0" cy="0"/>
          <a:chOff x="0" y="0"/>
          <a:chExt cx="0" cy="0"/>
        </a:xfrm>
      </p:grpSpPr>
      <p:sp>
        <p:nvSpPr>
          <p:cNvPr id="1303" name="Google Shape;1303;p184"/>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Lenin Store Data:</a:t>
            </a:r>
            <a:endParaRPr b="1" sz="1800" u="sng"/>
          </a:p>
        </p:txBody>
      </p:sp>
      <p:pic>
        <p:nvPicPr>
          <p:cNvPr id="1304" name="Google Shape;1304;p184"/>
          <p:cNvPicPr preferRelativeResize="0"/>
          <p:nvPr/>
        </p:nvPicPr>
        <p:blipFill>
          <a:blip r:embed="rId3">
            <a:alphaModFix/>
          </a:blip>
          <a:stretch>
            <a:fillRect/>
          </a:stretch>
        </p:blipFill>
        <p:spPr>
          <a:xfrm>
            <a:off x="610488" y="862025"/>
            <a:ext cx="7923025" cy="39502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08" name="Shape 1308"/>
        <p:cNvGrpSpPr/>
        <p:nvPr/>
      </p:nvGrpSpPr>
      <p:grpSpPr>
        <a:xfrm>
          <a:off x="0" y="0"/>
          <a:ext cx="0" cy="0"/>
          <a:chOff x="0" y="0"/>
          <a:chExt cx="0" cy="0"/>
        </a:xfrm>
      </p:grpSpPr>
      <p:sp>
        <p:nvSpPr>
          <p:cNvPr id="1309" name="Google Shape;1309;p185"/>
          <p:cNvSpPr txBox="1"/>
          <p:nvPr>
            <p:ph type="title"/>
          </p:nvPr>
        </p:nvSpPr>
        <p:spPr>
          <a:xfrm>
            <a:off x="0" y="0"/>
            <a:ext cx="8520600" cy="63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Purchase Data:</a:t>
            </a:r>
            <a:endParaRPr b="1" sz="1800" u="sng"/>
          </a:p>
        </p:txBody>
      </p:sp>
      <p:pic>
        <p:nvPicPr>
          <p:cNvPr id="1310" name="Google Shape;1310;p185"/>
          <p:cNvPicPr preferRelativeResize="0"/>
          <p:nvPr/>
        </p:nvPicPr>
        <p:blipFill>
          <a:blip r:embed="rId3">
            <a:alphaModFix/>
          </a:blip>
          <a:stretch>
            <a:fillRect/>
          </a:stretch>
        </p:blipFill>
        <p:spPr>
          <a:xfrm>
            <a:off x="522875" y="714975"/>
            <a:ext cx="8266825" cy="416882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14" name="Shape 1314"/>
        <p:cNvGrpSpPr/>
        <p:nvPr/>
      </p:nvGrpSpPr>
      <p:grpSpPr>
        <a:xfrm>
          <a:off x="0" y="0"/>
          <a:ext cx="0" cy="0"/>
          <a:chOff x="0" y="0"/>
          <a:chExt cx="0" cy="0"/>
        </a:xfrm>
      </p:grpSpPr>
      <p:sp>
        <p:nvSpPr>
          <p:cNvPr id="1315" name="Google Shape;1315;p186"/>
          <p:cNvSpPr txBox="1"/>
          <p:nvPr>
            <p:ph type="title"/>
          </p:nvPr>
        </p:nvSpPr>
        <p:spPr>
          <a:xfrm>
            <a:off x="0" y="0"/>
            <a:ext cx="8520600" cy="6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Purchases:</a:t>
            </a:r>
            <a:endParaRPr b="1" sz="1800" u="sng"/>
          </a:p>
        </p:txBody>
      </p:sp>
      <p:pic>
        <p:nvPicPr>
          <p:cNvPr id="1316" name="Google Shape;1316;p186"/>
          <p:cNvPicPr preferRelativeResize="0"/>
          <p:nvPr/>
        </p:nvPicPr>
        <p:blipFill rotWithShape="1">
          <a:blip r:embed="rId3">
            <a:alphaModFix/>
          </a:blip>
          <a:srcRect b="4333" l="0" r="0" t="0"/>
          <a:stretch/>
        </p:blipFill>
        <p:spPr>
          <a:xfrm>
            <a:off x="554925" y="834200"/>
            <a:ext cx="8130225" cy="38611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20" name="Shape 1320"/>
        <p:cNvGrpSpPr/>
        <p:nvPr/>
      </p:nvGrpSpPr>
      <p:grpSpPr>
        <a:xfrm>
          <a:off x="0" y="0"/>
          <a:ext cx="0" cy="0"/>
          <a:chOff x="0" y="0"/>
          <a:chExt cx="0" cy="0"/>
        </a:xfrm>
      </p:grpSpPr>
      <p:sp>
        <p:nvSpPr>
          <p:cNvPr id="1321" name="Google Shape;1321;p187"/>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Suppliers data:</a:t>
            </a:r>
            <a:endParaRPr b="1" sz="1800" u="sng"/>
          </a:p>
        </p:txBody>
      </p:sp>
      <p:pic>
        <p:nvPicPr>
          <p:cNvPr id="1322" name="Google Shape;1322;p187"/>
          <p:cNvPicPr preferRelativeResize="0"/>
          <p:nvPr/>
        </p:nvPicPr>
        <p:blipFill rotWithShape="1">
          <a:blip r:embed="rId3">
            <a:alphaModFix/>
          </a:blip>
          <a:srcRect b="7338" l="0" r="0" t="0"/>
          <a:stretch/>
        </p:blipFill>
        <p:spPr>
          <a:xfrm>
            <a:off x="736325" y="821675"/>
            <a:ext cx="7671351" cy="378827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26" name="Shape 1326"/>
        <p:cNvGrpSpPr/>
        <p:nvPr/>
      </p:nvGrpSpPr>
      <p:grpSpPr>
        <a:xfrm>
          <a:off x="0" y="0"/>
          <a:ext cx="0" cy="0"/>
          <a:chOff x="0" y="0"/>
          <a:chExt cx="0" cy="0"/>
        </a:xfrm>
      </p:grpSpPr>
      <p:sp>
        <p:nvSpPr>
          <p:cNvPr id="1327" name="Google Shape;1327;p188"/>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Quantity of </a:t>
            </a:r>
            <a:r>
              <a:rPr b="1" lang="en" sz="1800" u="sng"/>
              <a:t>Items in particular department:</a:t>
            </a:r>
            <a:endParaRPr b="1" sz="1800" u="sng"/>
          </a:p>
        </p:txBody>
      </p:sp>
      <p:pic>
        <p:nvPicPr>
          <p:cNvPr id="1328" name="Google Shape;1328;p188"/>
          <p:cNvPicPr preferRelativeResize="0"/>
          <p:nvPr/>
        </p:nvPicPr>
        <p:blipFill>
          <a:blip r:embed="rId3">
            <a:alphaModFix/>
          </a:blip>
          <a:stretch>
            <a:fillRect/>
          </a:stretch>
        </p:blipFill>
        <p:spPr>
          <a:xfrm>
            <a:off x="240313" y="607800"/>
            <a:ext cx="8663375" cy="436285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32" name="Shape 1332"/>
        <p:cNvGrpSpPr/>
        <p:nvPr/>
      </p:nvGrpSpPr>
      <p:grpSpPr>
        <a:xfrm>
          <a:off x="0" y="0"/>
          <a:ext cx="0" cy="0"/>
          <a:chOff x="0" y="0"/>
          <a:chExt cx="0" cy="0"/>
        </a:xfrm>
      </p:grpSpPr>
      <p:pic>
        <p:nvPicPr>
          <p:cNvPr id="1333" name="Google Shape;1333;p189"/>
          <p:cNvPicPr preferRelativeResize="0"/>
          <p:nvPr/>
        </p:nvPicPr>
        <p:blipFill rotWithShape="1">
          <a:blip r:embed="rId3">
            <a:alphaModFix/>
          </a:blip>
          <a:srcRect b="5767" l="0" r="0" t="0"/>
          <a:stretch/>
        </p:blipFill>
        <p:spPr>
          <a:xfrm>
            <a:off x="483200" y="843025"/>
            <a:ext cx="8062899" cy="37776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37" name="Shape 1337"/>
        <p:cNvGrpSpPr/>
        <p:nvPr/>
      </p:nvGrpSpPr>
      <p:grpSpPr>
        <a:xfrm>
          <a:off x="0" y="0"/>
          <a:ext cx="0" cy="0"/>
          <a:chOff x="0" y="0"/>
          <a:chExt cx="0" cy="0"/>
        </a:xfrm>
      </p:grpSpPr>
      <p:sp>
        <p:nvSpPr>
          <p:cNvPr id="1338" name="Google Shape;1338;p190"/>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Transactions:</a:t>
            </a:r>
            <a:endParaRPr b="1" sz="1800" u="sng"/>
          </a:p>
        </p:txBody>
      </p:sp>
      <p:pic>
        <p:nvPicPr>
          <p:cNvPr id="1339" name="Google Shape;1339;p190"/>
          <p:cNvPicPr preferRelativeResize="0"/>
          <p:nvPr/>
        </p:nvPicPr>
        <p:blipFill rotWithShape="1">
          <a:blip r:embed="rId3">
            <a:alphaModFix/>
          </a:blip>
          <a:srcRect b="4507" l="0" r="0" t="0"/>
          <a:stretch/>
        </p:blipFill>
        <p:spPr>
          <a:xfrm>
            <a:off x="301150" y="768325"/>
            <a:ext cx="8672424" cy="4076375"/>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43" name="Shape 1343"/>
        <p:cNvGrpSpPr/>
        <p:nvPr/>
      </p:nvGrpSpPr>
      <p:grpSpPr>
        <a:xfrm>
          <a:off x="0" y="0"/>
          <a:ext cx="0" cy="0"/>
          <a:chOff x="0" y="0"/>
          <a:chExt cx="0" cy="0"/>
        </a:xfrm>
      </p:grpSpPr>
      <p:pic>
        <p:nvPicPr>
          <p:cNvPr id="1344" name="Google Shape;1344;p191"/>
          <p:cNvPicPr preferRelativeResize="0"/>
          <p:nvPr/>
        </p:nvPicPr>
        <p:blipFill rotWithShape="1">
          <a:blip r:embed="rId3">
            <a:alphaModFix/>
          </a:blip>
          <a:srcRect b="4415" l="0" r="0" t="0"/>
          <a:stretch/>
        </p:blipFill>
        <p:spPr>
          <a:xfrm>
            <a:off x="202525" y="461850"/>
            <a:ext cx="8738951" cy="4158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30" name="Shape 230"/>
        <p:cNvGrpSpPr/>
        <p:nvPr/>
      </p:nvGrpSpPr>
      <p:grpSpPr>
        <a:xfrm>
          <a:off x="0" y="0"/>
          <a:ext cx="0" cy="0"/>
          <a:chOff x="0" y="0"/>
          <a:chExt cx="0" cy="0"/>
        </a:xfrm>
      </p:grpSpPr>
      <p:pic>
        <p:nvPicPr>
          <p:cNvPr id="231" name="Google Shape;231;p30"/>
          <p:cNvPicPr preferRelativeResize="0"/>
          <p:nvPr/>
        </p:nvPicPr>
        <p:blipFill>
          <a:blip r:embed="rId3">
            <a:alphaModFix/>
          </a:blip>
          <a:stretch>
            <a:fillRect/>
          </a:stretch>
        </p:blipFill>
        <p:spPr>
          <a:xfrm>
            <a:off x="152400" y="1170200"/>
            <a:ext cx="8839199" cy="3224321"/>
          </a:xfrm>
          <a:prstGeom prst="rect">
            <a:avLst/>
          </a:prstGeom>
          <a:noFill/>
          <a:ln>
            <a:noFill/>
          </a:ln>
        </p:spPr>
      </p:pic>
      <p:sp>
        <p:nvSpPr>
          <p:cNvPr id="232" name="Google Shape;232;p30"/>
          <p:cNvSpPr txBox="1"/>
          <p:nvPr/>
        </p:nvSpPr>
        <p:spPr>
          <a:xfrm>
            <a:off x="0" y="0"/>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2"/>
                </a:solidFill>
                <a:latin typeface="Roboto"/>
                <a:ea typeface="Roboto"/>
                <a:cs typeface="Roboto"/>
                <a:sym typeface="Roboto"/>
              </a:rPr>
              <a:t>Doctor’s Waiting Room:</a:t>
            </a:r>
            <a:endParaRPr b="1" sz="1800" u="sng">
              <a:solidFill>
                <a:schemeClr val="accent2"/>
              </a:solidFill>
              <a:latin typeface="Roboto"/>
              <a:ea typeface="Roboto"/>
              <a:cs typeface="Roboto"/>
              <a:sym typeface="Roboto"/>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48" name="Shape 1348"/>
        <p:cNvGrpSpPr/>
        <p:nvPr/>
      </p:nvGrpSpPr>
      <p:grpSpPr>
        <a:xfrm>
          <a:off x="0" y="0"/>
          <a:ext cx="0" cy="0"/>
          <a:chOff x="0" y="0"/>
          <a:chExt cx="0" cy="0"/>
        </a:xfrm>
      </p:grpSpPr>
      <p:pic>
        <p:nvPicPr>
          <p:cNvPr id="1349" name="Google Shape;1349;p192"/>
          <p:cNvPicPr preferRelativeResize="0"/>
          <p:nvPr/>
        </p:nvPicPr>
        <p:blipFill>
          <a:blip r:embed="rId3">
            <a:alphaModFix/>
          </a:blip>
          <a:stretch>
            <a:fillRect/>
          </a:stretch>
        </p:blipFill>
        <p:spPr>
          <a:xfrm>
            <a:off x="423725" y="422500"/>
            <a:ext cx="8296551" cy="433685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53" name="Shape 1353"/>
        <p:cNvGrpSpPr/>
        <p:nvPr/>
      </p:nvGrpSpPr>
      <p:grpSpPr>
        <a:xfrm>
          <a:off x="0" y="0"/>
          <a:ext cx="0" cy="0"/>
          <a:chOff x="0" y="0"/>
          <a:chExt cx="0" cy="0"/>
        </a:xfrm>
      </p:grpSpPr>
      <p:sp>
        <p:nvSpPr>
          <p:cNvPr id="1354" name="Google Shape;1354;p193"/>
          <p:cNvSpPr txBox="1"/>
          <p:nvPr>
            <p:ph type="title"/>
          </p:nvPr>
        </p:nvSpPr>
        <p:spPr>
          <a:xfrm>
            <a:off x="3683825" y="0"/>
            <a:ext cx="1662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Blood Bank</a:t>
            </a:r>
            <a:endParaRPr b="1" sz="2200" u="sng"/>
          </a:p>
        </p:txBody>
      </p:sp>
      <p:sp>
        <p:nvSpPr>
          <p:cNvPr id="1355" name="Google Shape;1355;p193"/>
          <p:cNvSpPr txBox="1"/>
          <p:nvPr/>
        </p:nvSpPr>
        <p:spPr>
          <a:xfrm>
            <a:off x="405500" y="277450"/>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Dashboard:</a:t>
            </a:r>
            <a:endParaRPr b="1" sz="1800" u="sng">
              <a:solidFill>
                <a:schemeClr val="dk1"/>
              </a:solidFill>
              <a:latin typeface="Roboto"/>
              <a:ea typeface="Roboto"/>
              <a:cs typeface="Roboto"/>
              <a:sym typeface="Roboto"/>
            </a:endParaRPr>
          </a:p>
        </p:txBody>
      </p:sp>
      <p:pic>
        <p:nvPicPr>
          <p:cNvPr id="1356" name="Google Shape;1356;p193"/>
          <p:cNvPicPr preferRelativeResize="0"/>
          <p:nvPr/>
        </p:nvPicPr>
        <p:blipFill rotWithShape="1">
          <a:blip r:embed="rId3">
            <a:alphaModFix/>
          </a:blip>
          <a:srcRect b="6099" l="0" r="0" t="16590"/>
          <a:stretch/>
        </p:blipFill>
        <p:spPr>
          <a:xfrm>
            <a:off x="453425" y="928375"/>
            <a:ext cx="8237148" cy="4115601"/>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60" name="Shape 1360"/>
        <p:cNvGrpSpPr/>
        <p:nvPr/>
      </p:nvGrpSpPr>
      <p:grpSpPr>
        <a:xfrm>
          <a:off x="0" y="0"/>
          <a:ext cx="0" cy="0"/>
          <a:chOff x="0" y="0"/>
          <a:chExt cx="0" cy="0"/>
        </a:xfrm>
      </p:grpSpPr>
      <p:pic>
        <p:nvPicPr>
          <p:cNvPr id="1361" name="Google Shape;1361;p194"/>
          <p:cNvPicPr preferRelativeResize="0"/>
          <p:nvPr/>
        </p:nvPicPr>
        <p:blipFill rotWithShape="1">
          <a:blip r:embed="rId3">
            <a:alphaModFix/>
          </a:blip>
          <a:srcRect b="5231" l="0" r="0" t="16917"/>
          <a:stretch/>
        </p:blipFill>
        <p:spPr>
          <a:xfrm>
            <a:off x="91700" y="757650"/>
            <a:ext cx="8918924" cy="4204449"/>
          </a:xfrm>
          <a:prstGeom prst="rect">
            <a:avLst/>
          </a:prstGeom>
          <a:noFill/>
          <a:ln>
            <a:noFill/>
          </a:ln>
        </p:spPr>
      </p:pic>
      <p:sp>
        <p:nvSpPr>
          <p:cNvPr id="1362" name="Google Shape;1362;p194"/>
          <p:cNvSpPr txBox="1"/>
          <p:nvPr/>
        </p:nvSpPr>
        <p:spPr>
          <a:xfrm>
            <a:off x="152400" y="106700"/>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Donor Details:</a:t>
            </a:r>
            <a:endParaRPr b="1" sz="1800" u="sng">
              <a:solidFill>
                <a:schemeClr val="dk1"/>
              </a:solidFill>
              <a:latin typeface="Roboto"/>
              <a:ea typeface="Roboto"/>
              <a:cs typeface="Roboto"/>
              <a:sym typeface="Roboto"/>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66" name="Shape 1366"/>
        <p:cNvGrpSpPr/>
        <p:nvPr/>
      </p:nvGrpSpPr>
      <p:grpSpPr>
        <a:xfrm>
          <a:off x="0" y="0"/>
          <a:ext cx="0" cy="0"/>
          <a:chOff x="0" y="0"/>
          <a:chExt cx="0" cy="0"/>
        </a:xfrm>
      </p:grpSpPr>
      <p:pic>
        <p:nvPicPr>
          <p:cNvPr id="1367" name="Google Shape;1367;p195"/>
          <p:cNvPicPr preferRelativeResize="0"/>
          <p:nvPr/>
        </p:nvPicPr>
        <p:blipFill rotWithShape="1">
          <a:blip r:embed="rId3">
            <a:alphaModFix/>
          </a:blip>
          <a:srcRect b="8981" l="0" r="0" t="16917"/>
          <a:stretch/>
        </p:blipFill>
        <p:spPr>
          <a:xfrm>
            <a:off x="270950" y="1003075"/>
            <a:ext cx="8602100" cy="3916325"/>
          </a:xfrm>
          <a:prstGeom prst="rect">
            <a:avLst/>
          </a:prstGeom>
          <a:noFill/>
          <a:ln>
            <a:noFill/>
          </a:ln>
        </p:spPr>
      </p:pic>
      <p:sp>
        <p:nvSpPr>
          <p:cNvPr id="1368" name="Google Shape;1368;p195"/>
          <p:cNvSpPr txBox="1"/>
          <p:nvPr/>
        </p:nvSpPr>
        <p:spPr>
          <a:xfrm>
            <a:off x="270950" y="96025"/>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Patient Details:</a:t>
            </a:r>
            <a:endParaRPr b="1" sz="1800" u="sng">
              <a:solidFill>
                <a:schemeClr val="dk1"/>
              </a:solidFill>
              <a:latin typeface="Roboto"/>
              <a:ea typeface="Roboto"/>
              <a:cs typeface="Roboto"/>
              <a:sym typeface="Roboto"/>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72" name="Shape 1372"/>
        <p:cNvGrpSpPr/>
        <p:nvPr/>
      </p:nvGrpSpPr>
      <p:grpSpPr>
        <a:xfrm>
          <a:off x="0" y="0"/>
          <a:ext cx="0" cy="0"/>
          <a:chOff x="0" y="0"/>
          <a:chExt cx="0" cy="0"/>
        </a:xfrm>
      </p:grpSpPr>
      <p:sp>
        <p:nvSpPr>
          <p:cNvPr id="1373" name="Google Shape;1373;p196"/>
          <p:cNvSpPr txBox="1"/>
          <p:nvPr>
            <p:ph type="title"/>
          </p:nvPr>
        </p:nvSpPr>
        <p:spPr>
          <a:xfrm>
            <a:off x="152400" y="85375"/>
            <a:ext cx="8520600" cy="7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Donate Blood:</a:t>
            </a:r>
            <a:endParaRPr b="1" sz="1800" u="sng"/>
          </a:p>
        </p:txBody>
      </p:sp>
      <p:pic>
        <p:nvPicPr>
          <p:cNvPr id="1374" name="Google Shape;1374;p196"/>
          <p:cNvPicPr preferRelativeResize="0"/>
          <p:nvPr/>
        </p:nvPicPr>
        <p:blipFill rotWithShape="1">
          <a:blip r:embed="rId3">
            <a:alphaModFix/>
          </a:blip>
          <a:srcRect b="5785" l="0" r="901" t="12381"/>
          <a:stretch/>
        </p:blipFill>
        <p:spPr>
          <a:xfrm>
            <a:off x="152400" y="793675"/>
            <a:ext cx="8869552" cy="3976326"/>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78" name="Shape 1378"/>
        <p:cNvGrpSpPr/>
        <p:nvPr/>
      </p:nvGrpSpPr>
      <p:grpSpPr>
        <a:xfrm>
          <a:off x="0" y="0"/>
          <a:ext cx="0" cy="0"/>
          <a:chOff x="0" y="0"/>
          <a:chExt cx="0" cy="0"/>
        </a:xfrm>
      </p:grpSpPr>
      <p:sp>
        <p:nvSpPr>
          <p:cNvPr id="1379" name="Google Shape;1379;p197"/>
          <p:cNvSpPr txBox="1"/>
          <p:nvPr>
            <p:ph type="title"/>
          </p:nvPr>
        </p:nvSpPr>
        <p:spPr>
          <a:xfrm>
            <a:off x="98275" y="79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Blood Donation Details:</a:t>
            </a:r>
            <a:endParaRPr b="1" sz="1800" u="sng"/>
          </a:p>
        </p:txBody>
      </p:sp>
      <p:pic>
        <p:nvPicPr>
          <p:cNvPr id="1380" name="Google Shape;1380;p197"/>
          <p:cNvPicPr preferRelativeResize="0"/>
          <p:nvPr/>
        </p:nvPicPr>
        <p:blipFill rotWithShape="1">
          <a:blip r:embed="rId3">
            <a:alphaModFix/>
          </a:blip>
          <a:srcRect b="5508" l="0" r="0" t="16573"/>
          <a:stretch/>
        </p:blipFill>
        <p:spPr>
          <a:xfrm>
            <a:off x="152400" y="1003100"/>
            <a:ext cx="8679900" cy="3777575"/>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84" name="Shape 1384"/>
        <p:cNvGrpSpPr/>
        <p:nvPr/>
      </p:nvGrpSpPr>
      <p:grpSpPr>
        <a:xfrm>
          <a:off x="0" y="0"/>
          <a:ext cx="0" cy="0"/>
          <a:chOff x="0" y="0"/>
          <a:chExt cx="0" cy="0"/>
        </a:xfrm>
      </p:grpSpPr>
      <p:sp>
        <p:nvSpPr>
          <p:cNvPr id="1385" name="Google Shape;1385;p198"/>
          <p:cNvSpPr txBox="1"/>
          <p:nvPr>
            <p:ph type="title"/>
          </p:nvPr>
        </p:nvSpPr>
        <p:spPr>
          <a:xfrm>
            <a:off x="152400" y="898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Donation History:</a:t>
            </a:r>
            <a:endParaRPr b="1" sz="1800" u="sng"/>
          </a:p>
        </p:txBody>
      </p:sp>
      <p:pic>
        <p:nvPicPr>
          <p:cNvPr id="1386" name="Google Shape;1386;p198"/>
          <p:cNvPicPr preferRelativeResize="0"/>
          <p:nvPr/>
        </p:nvPicPr>
        <p:blipFill rotWithShape="1">
          <a:blip r:embed="rId3">
            <a:alphaModFix/>
          </a:blip>
          <a:srcRect b="9143" l="0" r="0" t="12104"/>
          <a:stretch/>
        </p:blipFill>
        <p:spPr>
          <a:xfrm>
            <a:off x="274050" y="811000"/>
            <a:ext cx="8595900" cy="39697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90" name="Shape 1390"/>
        <p:cNvGrpSpPr/>
        <p:nvPr/>
      </p:nvGrpSpPr>
      <p:grpSpPr>
        <a:xfrm>
          <a:off x="0" y="0"/>
          <a:ext cx="0" cy="0"/>
          <a:chOff x="0" y="0"/>
          <a:chExt cx="0" cy="0"/>
        </a:xfrm>
      </p:grpSpPr>
      <p:sp>
        <p:nvSpPr>
          <p:cNvPr id="1391" name="Google Shape;1391;p199"/>
          <p:cNvSpPr txBox="1"/>
          <p:nvPr>
            <p:ph type="title"/>
          </p:nvPr>
        </p:nvSpPr>
        <p:spPr>
          <a:xfrm>
            <a:off x="152400" y="53375"/>
            <a:ext cx="8520600" cy="71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Blood Request:</a:t>
            </a:r>
            <a:endParaRPr b="1" sz="1800" u="sng"/>
          </a:p>
        </p:txBody>
      </p:sp>
      <p:pic>
        <p:nvPicPr>
          <p:cNvPr id="1392" name="Google Shape;1392;p199"/>
          <p:cNvPicPr preferRelativeResize="0"/>
          <p:nvPr/>
        </p:nvPicPr>
        <p:blipFill rotWithShape="1">
          <a:blip r:embed="rId3">
            <a:alphaModFix/>
          </a:blip>
          <a:srcRect b="5225" l="0" r="1545" t="11828"/>
          <a:stretch/>
        </p:blipFill>
        <p:spPr>
          <a:xfrm>
            <a:off x="189950" y="650950"/>
            <a:ext cx="8764100" cy="424280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96" name="Shape 1396"/>
        <p:cNvGrpSpPr/>
        <p:nvPr/>
      </p:nvGrpSpPr>
      <p:grpSpPr>
        <a:xfrm>
          <a:off x="0" y="0"/>
          <a:ext cx="0" cy="0"/>
          <a:chOff x="0" y="0"/>
          <a:chExt cx="0" cy="0"/>
        </a:xfrm>
      </p:grpSpPr>
      <p:sp>
        <p:nvSpPr>
          <p:cNvPr id="1397" name="Google Shape;1397;p200"/>
          <p:cNvSpPr txBox="1"/>
          <p:nvPr>
            <p:ph type="title"/>
          </p:nvPr>
        </p:nvSpPr>
        <p:spPr>
          <a:xfrm>
            <a:off x="183650" y="100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Blood Request list:</a:t>
            </a:r>
            <a:endParaRPr b="1" sz="1800" u="sng"/>
          </a:p>
        </p:txBody>
      </p:sp>
      <p:pic>
        <p:nvPicPr>
          <p:cNvPr id="1398" name="Google Shape;1398;p200"/>
          <p:cNvPicPr preferRelativeResize="0"/>
          <p:nvPr/>
        </p:nvPicPr>
        <p:blipFill rotWithShape="1">
          <a:blip r:embed="rId3">
            <a:alphaModFix/>
          </a:blip>
          <a:srcRect b="6067" l="0" r="0" t="11823"/>
          <a:stretch/>
        </p:blipFill>
        <p:spPr>
          <a:xfrm>
            <a:off x="343925" y="768325"/>
            <a:ext cx="8520600" cy="41937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02" name="Shape 1402"/>
        <p:cNvGrpSpPr/>
        <p:nvPr/>
      </p:nvGrpSpPr>
      <p:grpSpPr>
        <a:xfrm>
          <a:off x="0" y="0"/>
          <a:ext cx="0" cy="0"/>
          <a:chOff x="0" y="0"/>
          <a:chExt cx="0" cy="0"/>
        </a:xfrm>
      </p:grpSpPr>
      <p:sp>
        <p:nvSpPr>
          <p:cNvPr id="1403" name="Google Shape;1403;p201"/>
          <p:cNvSpPr txBox="1"/>
          <p:nvPr>
            <p:ph type="title"/>
          </p:nvPr>
        </p:nvSpPr>
        <p:spPr>
          <a:xfrm>
            <a:off x="152400" y="47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Blood Request History:</a:t>
            </a:r>
            <a:endParaRPr b="1" sz="1800" u="sng"/>
          </a:p>
        </p:txBody>
      </p:sp>
      <p:pic>
        <p:nvPicPr>
          <p:cNvPr id="1404" name="Google Shape;1404;p201"/>
          <p:cNvPicPr preferRelativeResize="0"/>
          <p:nvPr/>
        </p:nvPicPr>
        <p:blipFill rotWithShape="1">
          <a:blip r:embed="rId3">
            <a:alphaModFix/>
          </a:blip>
          <a:srcRect b="8859" l="0" r="0" t="16569"/>
          <a:stretch/>
        </p:blipFill>
        <p:spPr>
          <a:xfrm>
            <a:off x="281975" y="747000"/>
            <a:ext cx="8624452" cy="4151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36" name="Shape 236"/>
        <p:cNvGrpSpPr/>
        <p:nvPr/>
      </p:nvGrpSpPr>
      <p:grpSpPr>
        <a:xfrm>
          <a:off x="0" y="0"/>
          <a:ext cx="0" cy="0"/>
          <a:chOff x="0" y="0"/>
          <a:chExt cx="0" cy="0"/>
        </a:xfrm>
      </p:grpSpPr>
      <p:sp>
        <p:nvSpPr>
          <p:cNvPr id="237" name="Google Shape;237;p31"/>
          <p:cNvSpPr txBox="1"/>
          <p:nvPr/>
        </p:nvSpPr>
        <p:spPr>
          <a:xfrm>
            <a:off x="152400" y="96025"/>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2"/>
                </a:solidFill>
                <a:latin typeface="Roboto"/>
                <a:ea typeface="Roboto"/>
                <a:cs typeface="Roboto"/>
                <a:sym typeface="Roboto"/>
              </a:rPr>
              <a:t>Virtual Patient Consultation:</a:t>
            </a:r>
            <a:endParaRPr b="1" sz="1800" u="sng">
              <a:solidFill>
                <a:schemeClr val="accent2"/>
              </a:solidFill>
              <a:latin typeface="Roboto"/>
              <a:ea typeface="Roboto"/>
              <a:cs typeface="Roboto"/>
              <a:sym typeface="Roboto"/>
            </a:endParaRPr>
          </a:p>
        </p:txBody>
      </p:sp>
      <p:pic>
        <p:nvPicPr>
          <p:cNvPr id="238" name="Google Shape;238;p31"/>
          <p:cNvPicPr preferRelativeResize="0"/>
          <p:nvPr/>
        </p:nvPicPr>
        <p:blipFill>
          <a:blip r:embed="rId3">
            <a:alphaModFix/>
          </a:blip>
          <a:stretch>
            <a:fillRect/>
          </a:stretch>
        </p:blipFill>
        <p:spPr>
          <a:xfrm>
            <a:off x="152400" y="710125"/>
            <a:ext cx="8839199" cy="4029152"/>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08" name="Shape 1408"/>
        <p:cNvGrpSpPr/>
        <p:nvPr/>
      </p:nvGrpSpPr>
      <p:grpSpPr>
        <a:xfrm>
          <a:off x="0" y="0"/>
          <a:ext cx="0" cy="0"/>
          <a:chOff x="0" y="0"/>
          <a:chExt cx="0" cy="0"/>
        </a:xfrm>
      </p:grpSpPr>
      <p:sp>
        <p:nvSpPr>
          <p:cNvPr id="1409" name="Google Shape;1409;p202"/>
          <p:cNvSpPr txBox="1"/>
          <p:nvPr>
            <p:ph type="title"/>
          </p:nvPr>
        </p:nvSpPr>
        <p:spPr>
          <a:xfrm>
            <a:off x="311700"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Donor Dashboard:</a:t>
            </a:r>
            <a:endParaRPr b="1" sz="1800" u="sng"/>
          </a:p>
        </p:txBody>
      </p:sp>
      <p:pic>
        <p:nvPicPr>
          <p:cNvPr id="1410" name="Google Shape;1410;p202"/>
          <p:cNvPicPr preferRelativeResize="0"/>
          <p:nvPr/>
        </p:nvPicPr>
        <p:blipFill rotWithShape="1">
          <a:blip r:embed="rId3">
            <a:alphaModFix/>
          </a:blip>
          <a:srcRect b="6064" l="0" r="0" t="11543"/>
          <a:stretch/>
        </p:blipFill>
        <p:spPr>
          <a:xfrm>
            <a:off x="311700" y="725650"/>
            <a:ext cx="8520600" cy="4119075"/>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14" name="Shape 1414"/>
        <p:cNvGrpSpPr/>
        <p:nvPr/>
      </p:nvGrpSpPr>
      <p:grpSpPr>
        <a:xfrm>
          <a:off x="0" y="0"/>
          <a:ext cx="0" cy="0"/>
          <a:chOff x="0" y="0"/>
          <a:chExt cx="0" cy="0"/>
        </a:xfrm>
      </p:grpSpPr>
      <p:sp>
        <p:nvSpPr>
          <p:cNvPr id="1415" name="Google Shape;1415;p203"/>
          <p:cNvSpPr txBox="1"/>
          <p:nvPr>
            <p:ph type="title"/>
          </p:nvPr>
        </p:nvSpPr>
        <p:spPr>
          <a:xfrm>
            <a:off x="311700" y="68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Blood Stock:</a:t>
            </a:r>
            <a:endParaRPr b="1" sz="1800" u="sng"/>
          </a:p>
        </p:txBody>
      </p:sp>
      <p:pic>
        <p:nvPicPr>
          <p:cNvPr id="1416" name="Google Shape;1416;p203"/>
          <p:cNvPicPr preferRelativeResize="0"/>
          <p:nvPr/>
        </p:nvPicPr>
        <p:blipFill rotWithShape="1">
          <a:blip r:embed="rId3">
            <a:alphaModFix/>
          </a:blip>
          <a:srcRect b="8582" l="0" r="0" t="16851"/>
          <a:stretch/>
        </p:blipFill>
        <p:spPr>
          <a:xfrm>
            <a:off x="311700" y="757650"/>
            <a:ext cx="8520600" cy="4151075"/>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20" name="Shape 1420"/>
        <p:cNvGrpSpPr/>
        <p:nvPr/>
      </p:nvGrpSpPr>
      <p:grpSpPr>
        <a:xfrm>
          <a:off x="0" y="0"/>
          <a:ext cx="0" cy="0"/>
          <a:chOff x="0" y="0"/>
          <a:chExt cx="0" cy="0"/>
        </a:xfrm>
      </p:grpSpPr>
      <p:sp>
        <p:nvSpPr>
          <p:cNvPr id="1421" name="Google Shape;1421;p204"/>
          <p:cNvSpPr txBox="1"/>
          <p:nvPr>
            <p:ph type="title"/>
          </p:nvPr>
        </p:nvSpPr>
        <p:spPr>
          <a:xfrm>
            <a:off x="3113875" y="0"/>
            <a:ext cx="3530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Finance Module</a:t>
            </a:r>
            <a:endParaRPr b="1" sz="2200" u="sng"/>
          </a:p>
        </p:txBody>
      </p:sp>
      <p:pic>
        <p:nvPicPr>
          <p:cNvPr id="1422" name="Google Shape;1422;p204"/>
          <p:cNvPicPr preferRelativeResize="0"/>
          <p:nvPr/>
        </p:nvPicPr>
        <p:blipFill>
          <a:blip r:embed="rId3">
            <a:alphaModFix/>
          </a:blip>
          <a:stretch>
            <a:fillRect/>
          </a:stretch>
        </p:blipFill>
        <p:spPr>
          <a:xfrm>
            <a:off x="152400" y="1289375"/>
            <a:ext cx="8839202" cy="3714933"/>
          </a:xfrm>
          <a:prstGeom prst="rect">
            <a:avLst/>
          </a:prstGeom>
          <a:noFill/>
          <a:ln>
            <a:noFill/>
          </a:ln>
        </p:spPr>
      </p:pic>
      <p:sp>
        <p:nvSpPr>
          <p:cNvPr id="1423" name="Google Shape;1423;p204"/>
          <p:cNvSpPr txBox="1"/>
          <p:nvPr/>
        </p:nvSpPr>
        <p:spPr>
          <a:xfrm>
            <a:off x="152400" y="607800"/>
            <a:ext cx="558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Login Page:</a:t>
            </a:r>
            <a:endParaRPr b="1" sz="1800" u="sng">
              <a:solidFill>
                <a:schemeClr val="dk1"/>
              </a:solidFill>
              <a:latin typeface="Roboto"/>
              <a:ea typeface="Roboto"/>
              <a:cs typeface="Roboto"/>
              <a:sym typeface="Roboto"/>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27" name="Shape 1427"/>
        <p:cNvGrpSpPr/>
        <p:nvPr/>
      </p:nvGrpSpPr>
      <p:grpSpPr>
        <a:xfrm>
          <a:off x="0" y="0"/>
          <a:ext cx="0" cy="0"/>
          <a:chOff x="0" y="0"/>
          <a:chExt cx="0" cy="0"/>
        </a:xfrm>
      </p:grpSpPr>
      <p:sp>
        <p:nvSpPr>
          <p:cNvPr id="1428" name="Google Shape;1428;p205"/>
          <p:cNvSpPr txBox="1"/>
          <p:nvPr>
            <p:ph type="title"/>
          </p:nvPr>
        </p:nvSpPr>
        <p:spPr>
          <a:xfrm>
            <a:off x="216450" y="607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Dashboard:</a:t>
            </a:r>
            <a:endParaRPr b="1" sz="1800" u="sng"/>
          </a:p>
        </p:txBody>
      </p:sp>
      <p:pic>
        <p:nvPicPr>
          <p:cNvPr id="1429" name="Google Shape;1429;p205"/>
          <p:cNvPicPr preferRelativeResize="0"/>
          <p:nvPr/>
        </p:nvPicPr>
        <p:blipFill>
          <a:blip r:embed="rId3">
            <a:alphaModFix/>
          </a:blip>
          <a:stretch>
            <a:fillRect/>
          </a:stretch>
        </p:blipFill>
        <p:spPr>
          <a:xfrm>
            <a:off x="152400" y="895025"/>
            <a:ext cx="8705849" cy="405797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33" name="Shape 1433"/>
        <p:cNvGrpSpPr/>
        <p:nvPr/>
      </p:nvGrpSpPr>
      <p:grpSpPr>
        <a:xfrm>
          <a:off x="0" y="0"/>
          <a:ext cx="0" cy="0"/>
          <a:chOff x="0" y="0"/>
          <a:chExt cx="0" cy="0"/>
        </a:xfrm>
      </p:grpSpPr>
      <p:pic>
        <p:nvPicPr>
          <p:cNvPr id="1434" name="Google Shape;1434;p206"/>
          <p:cNvPicPr preferRelativeResize="0"/>
          <p:nvPr/>
        </p:nvPicPr>
        <p:blipFill>
          <a:blip r:embed="rId3">
            <a:alphaModFix/>
          </a:blip>
          <a:stretch>
            <a:fillRect/>
          </a:stretch>
        </p:blipFill>
        <p:spPr>
          <a:xfrm>
            <a:off x="115400" y="338675"/>
            <a:ext cx="8811125" cy="469475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38" name="Shape 1438"/>
        <p:cNvGrpSpPr/>
        <p:nvPr/>
      </p:nvGrpSpPr>
      <p:grpSpPr>
        <a:xfrm>
          <a:off x="0" y="0"/>
          <a:ext cx="0" cy="0"/>
          <a:chOff x="0" y="0"/>
          <a:chExt cx="0" cy="0"/>
        </a:xfrm>
      </p:grpSpPr>
      <p:sp>
        <p:nvSpPr>
          <p:cNvPr id="1439" name="Google Shape;1439;p207"/>
          <p:cNvSpPr txBox="1"/>
          <p:nvPr>
            <p:ph type="title"/>
          </p:nvPr>
        </p:nvSpPr>
        <p:spPr>
          <a:xfrm>
            <a:off x="83100" y="29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Customers List:</a:t>
            </a:r>
            <a:endParaRPr b="1" sz="1800" u="sng"/>
          </a:p>
        </p:txBody>
      </p:sp>
      <p:pic>
        <p:nvPicPr>
          <p:cNvPr id="1440" name="Google Shape;1440;p207"/>
          <p:cNvPicPr preferRelativeResize="0"/>
          <p:nvPr/>
        </p:nvPicPr>
        <p:blipFill>
          <a:blip r:embed="rId3">
            <a:alphaModFix/>
          </a:blip>
          <a:stretch>
            <a:fillRect/>
          </a:stretch>
        </p:blipFill>
        <p:spPr>
          <a:xfrm>
            <a:off x="152400" y="636800"/>
            <a:ext cx="8842877" cy="43543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44" name="Shape 1444"/>
        <p:cNvGrpSpPr/>
        <p:nvPr/>
      </p:nvGrpSpPr>
      <p:grpSpPr>
        <a:xfrm>
          <a:off x="0" y="0"/>
          <a:ext cx="0" cy="0"/>
          <a:chOff x="0" y="0"/>
          <a:chExt cx="0" cy="0"/>
        </a:xfrm>
      </p:grpSpPr>
      <p:sp>
        <p:nvSpPr>
          <p:cNvPr id="1445" name="Google Shape;1445;p208"/>
          <p:cNvSpPr txBox="1"/>
          <p:nvPr>
            <p:ph type="title"/>
          </p:nvPr>
        </p:nvSpPr>
        <p:spPr>
          <a:xfrm>
            <a:off x="6900" y="29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Company List:</a:t>
            </a:r>
            <a:endParaRPr b="1" sz="1800" u="sng"/>
          </a:p>
        </p:txBody>
      </p:sp>
      <p:pic>
        <p:nvPicPr>
          <p:cNvPr id="1446" name="Google Shape;1446;p208"/>
          <p:cNvPicPr preferRelativeResize="0"/>
          <p:nvPr/>
        </p:nvPicPr>
        <p:blipFill>
          <a:blip r:embed="rId3">
            <a:alphaModFix/>
          </a:blip>
          <a:stretch>
            <a:fillRect/>
          </a:stretch>
        </p:blipFill>
        <p:spPr>
          <a:xfrm>
            <a:off x="152400" y="636800"/>
            <a:ext cx="8836524" cy="435430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50" name="Shape 1450"/>
        <p:cNvGrpSpPr/>
        <p:nvPr/>
      </p:nvGrpSpPr>
      <p:grpSpPr>
        <a:xfrm>
          <a:off x="0" y="0"/>
          <a:ext cx="0" cy="0"/>
          <a:chOff x="0" y="0"/>
          <a:chExt cx="0" cy="0"/>
        </a:xfrm>
      </p:grpSpPr>
      <p:sp>
        <p:nvSpPr>
          <p:cNvPr id="1451" name="Google Shape;1451;p209"/>
          <p:cNvSpPr txBox="1"/>
          <p:nvPr>
            <p:ph type="title"/>
          </p:nvPr>
        </p:nvSpPr>
        <p:spPr>
          <a:xfrm>
            <a:off x="83100" y="29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Company:</a:t>
            </a:r>
            <a:endParaRPr b="1" sz="1800" u="sng"/>
          </a:p>
        </p:txBody>
      </p:sp>
      <p:pic>
        <p:nvPicPr>
          <p:cNvPr id="1452" name="Google Shape;1452;p209"/>
          <p:cNvPicPr preferRelativeResize="0"/>
          <p:nvPr/>
        </p:nvPicPr>
        <p:blipFill>
          <a:blip r:embed="rId3">
            <a:alphaModFix/>
          </a:blip>
          <a:stretch>
            <a:fillRect/>
          </a:stretch>
        </p:blipFill>
        <p:spPr>
          <a:xfrm>
            <a:off x="163075" y="550325"/>
            <a:ext cx="8826351" cy="441962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56" name="Shape 1456"/>
        <p:cNvGrpSpPr/>
        <p:nvPr/>
      </p:nvGrpSpPr>
      <p:grpSpPr>
        <a:xfrm>
          <a:off x="0" y="0"/>
          <a:ext cx="0" cy="0"/>
          <a:chOff x="0" y="0"/>
          <a:chExt cx="0" cy="0"/>
        </a:xfrm>
      </p:grpSpPr>
      <p:sp>
        <p:nvSpPr>
          <p:cNvPr id="1457" name="Google Shape;1457;p210"/>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Deposit:</a:t>
            </a:r>
            <a:endParaRPr b="1" sz="1800" u="sng"/>
          </a:p>
        </p:txBody>
      </p:sp>
      <p:pic>
        <p:nvPicPr>
          <p:cNvPr id="1458" name="Google Shape;1458;p210"/>
          <p:cNvPicPr preferRelativeResize="0"/>
          <p:nvPr/>
        </p:nvPicPr>
        <p:blipFill>
          <a:blip r:embed="rId3">
            <a:alphaModFix/>
          </a:blip>
          <a:stretch>
            <a:fillRect/>
          </a:stretch>
        </p:blipFill>
        <p:spPr>
          <a:xfrm>
            <a:off x="128100" y="607800"/>
            <a:ext cx="8887826" cy="4383300"/>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62" name="Shape 1462"/>
        <p:cNvGrpSpPr/>
        <p:nvPr/>
      </p:nvGrpSpPr>
      <p:grpSpPr>
        <a:xfrm>
          <a:off x="0" y="0"/>
          <a:ext cx="0" cy="0"/>
          <a:chOff x="0" y="0"/>
          <a:chExt cx="0" cy="0"/>
        </a:xfrm>
      </p:grpSpPr>
      <p:sp>
        <p:nvSpPr>
          <p:cNvPr id="1463" name="Google Shape;1463;p211"/>
          <p:cNvSpPr txBox="1"/>
          <p:nvPr>
            <p:ph type="title"/>
          </p:nvPr>
        </p:nvSpPr>
        <p:spPr>
          <a:xfrm>
            <a:off x="6900" y="-47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Transactions:</a:t>
            </a:r>
            <a:endParaRPr b="1" sz="1800" u="sng"/>
          </a:p>
        </p:txBody>
      </p:sp>
      <p:pic>
        <p:nvPicPr>
          <p:cNvPr id="1464" name="Google Shape;1464;p211"/>
          <p:cNvPicPr preferRelativeResize="0"/>
          <p:nvPr/>
        </p:nvPicPr>
        <p:blipFill>
          <a:blip r:embed="rId3">
            <a:alphaModFix/>
          </a:blip>
          <a:stretch>
            <a:fillRect/>
          </a:stretch>
        </p:blipFill>
        <p:spPr>
          <a:xfrm>
            <a:off x="152400" y="560600"/>
            <a:ext cx="8849349" cy="443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2" name="Shape 92"/>
        <p:cNvGrpSpPr/>
        <p:nvPr/>
      </p:nvGrpSpPr>
      <p:grpSpPr>
        <a:xfrm>
          <a:off x="0" y="0"/>
          <a:ext cx="0" cy="0"/>
          <a:chOff x="0" y="0"/>
          <a:chExt cx="0" cy="0"/>
        </a:xfrm>
      </p:grpSpPr>
      <p:sp>
        <p:nvSpPr>
          <p:cNvPr id="93" name="Google Shape;93;p14"/>
          <p:cNvSpPr txBox="1"/>
          <p:nvPr>
            <p:ph type="title"/>
          </p:nvPr>
        </p:nvSpPr>
        <p:spPr>
          <a:xfrm>
            <a:off x="3634675" y="0"/>
            <a:ext cx="2132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rgbClr val="351C75"/>
                </a:solidFill>
              </a:rPr>
              <a:t>AGENDA</a:t>
            </a:r>
            <a:endParaRPr b="1" u="sng">
              <a:solidFill>
                <a:srgbClr val="351C75"/>
              </a:solidFill>
            </a:endParaRPr>
          </a:p>
        </p:txBody>
      </p:sp>
      <p:sp>
        <p:nvSpPr>
          <p:cNvPr id="94" name="Google Shape;94;p14"/>
          <p:cNvSpPr txBox="1"/>
          <p:nvPr/>
        </p:nvSpPr>
        <p:spPr>
          <a:xfrm>
            <a:off x="365907" y="675275"/>
            <a:ext cx="3492300" cy="56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chemeClr val="lt1"/>
              </a:solidFill>
            </a:endParaRPr>
          </a:p>
        </p:txBody>
      </p:sp>
      <p:sp>
        <p:nvSpPr>
          <p:cNvPr id="95" name="Google Shape;95;p14"/>
          <p:cNvSpPr txBox="1"/>
          <p:nvPr>
            <p:ph idx="4294967295" type="body"/>
          </p:nvPr>
        </p:nvSpPr>
        <p:spPr>
          <a:xfrm>
            <a:off x="365907" y="676911"/>
            <a:ext cx="3497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rPr>
              <a:t>About Med</a:t>
            </a:r>
            <a:r>
              <a:rPr b="1" lang="en">
                <a:solidFill>
                  <a:schemeClr val="lt1"/>
                </a:solidFill>
              </a:rPr>
              <a:t>j</a:t>
            </a:r>
            <a:r>
              <a:rPr b="1" lang="en">
                <a:solidFill>
                  <a:schemeClr val="lt1"/>
                </a:solidFill>
              </a:rPr>
              <a:t>acket</a:t>
            </a:r>
            <a:endParaRPr b="1">
              <a:solidFill>
                <a:schemeClr val="lt1"/>
              </a:solidFill>
            </a:endParaRPr>
          </a:p>
        </p:txBody>
      </p:sp>
      <p:sp>
        <p:nvSpPr>
          <p:cNvPr id="96" name="Google Shape;96;p14"/>
          <p:cNvSpPr txBox="1"/>
          <p:nvPr>
            <p:ph idx="4294967295" type="body"/>
          </p:nvPr>
        </p:nvSpPr>
        <p:spPr>
          <a:xfrm>
            <a:off x="6272475" y="1304875"/>
            <a:ext cx="2494500" cy="46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97" name="Google Shape;97;p14"/>
          <p:cNvSpPr txBox="1"/>
          <p:nvPr/>
        </p:nvSpPr>
        <p:spPr>
          <a:xfrm>
            <a:off x="363516" y="1515695"/>
            <a:ext cx="3497100" cy="56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highlight>
                  <a:schemeClr val="dk1"/>
                </a:highlight>
              </a:rPr>
              <a:t>Medjacket brochure</a:t>
            </a:r>
            <a:endParaRPr b="1" sz="1800">
              <a:solidFill>
                <a:schemeClr val="lt1"/>
              </a:solidFill>
              <a:highlight>
                <a:schemeClr val="dk1"/>
              </a:highlight>
            </a:endParaRPr>
          </a:p>
        </p:txBody>
      </p:sp>
      <p:sp>
        <p:nvSpPr>
          <p:cNvPr id="98" name="Google Shape;98;p14"/>
          <p:cNvSpPr txBox="1"/>
          <p:nvPr/>
        </p:nvSpPr>
        <p:spPr>
          <a:xfrm>
            <a:off x="365907" y="2356115"/>
            <a:ext cx="3497100" cy="56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highlight>
                  <a:schemeClr val="dk1"/>
                </a:highlight>
              </a:rPr>
              <a:t>Medjacket Modules</a:t>
            </a:r>
            <a:endParaRPr b="1" sz="1800">
              <a:solidFill>
                <a:schemeClr val="lt1"/>
              </a:solidFill>
              <a:highlight>
                <a:schemeClr val="dk1"/>
              </a:highlight>
            </a:endParaRPr>
          </a:p>
        </p:txBody>
      </p:sp>
      <p:sp>
        <p:nvSpPr>
          <p:cNvPr id="99" name="Google Shape;99;p14"/>
          <p:cNvSpPr txBox="1"/>
          <p:nvPr/>
        </p:nvSpPr>
        <p:spPr>
          <a:xfrm>
            <a:off x="365907" y="3196535"/>
            <a:ext cx="3497100" cy="56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highlight>
                  <a:schemeClr val="dk1"/>
                </a:highlight>
              </a:rPr>
              <a:t>Medjacket Pro</a:t>
            </a:r>
            <a:endParaRPr b="1" sz="1800">
              <a:solidFill>
                <a:schemeClr val="lt1"/>
              </a:solidFill>
              <a:highlight>
                <a:schemeClr val="dk1"/>
              </a:highlight>
            </a:endParaRPr>
          </a:p>
        </p:txBody>
      </p:sp>
      <p:sp>
        <p:nvSpPr>
          <p:cNvPr id="100" name="Google Shape;100;p14"/>
          <p:cNvSpPr txBox="1"/>
          <p:nvPr/>
        </p:nvSpPr>
        <p:spPr>
          <a:xfrm>
            <a:off x="361125" y="4036955"/>
            <a:ext cx="3497100" cy="562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highlight>
                  <a:schemeClr val="dk1"/>
                </a:highlight>
              </a:rPr>
              <a:t>Medjacket advantages</a:t>
            </a:r>
            <a:endParaRPr b="1" sz="1800">
              <a:solidFill>
                <a:schemeClr val="lt1"/>
              </a:solidFill>
              <a:highlight>
                <a:schemeClr val="dk1"/>
              </a:highlight>
            </a:endParaRPr>
          </a:p>
        </p:txBody>
      </p:sp>
      <p:pic>
        <p:nvPicPr>
          <p:cNvPr id="101" name="Google Shape;101;p14"/>
          <p:cNvPicPr preferRelativeResize="0"/>
          <p:nvPr/>
        </p:nvPicPr>
        <p:blipFill rotWithShape="1">
          <a:blip r:embed="rId3">
            <a:alphaModFix/>
          </a:blip>
          <a:srcRect b="6855" l="0" r="0" t="0"/>
          <a:stretch/>
        </p:blipFill>
        <p:spPr>
          <a:xfrm>
            <a:off x="5164850" y="931375"/>
            <a:ext cx="3286700" cy="3048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42" name="Shape 242"/>
        <p:cNvGrpSpPr/>
        <p:nvPr/>
      </p:nvGrpSpPr>
      <p:grpSpPr>
        <a:xfrm>
          <a:off x="0" y="0"/>
          <a:ext cx="0" cy="0"/>
          <a:chOff x="0" y="0"/>
          <a:chExt cx="0" cy="0"/>
        </a:xfrm>
      </p:grpSpPr>
      <p:sp>
        <p:nvSpPr>
          <p:cNvPr id="243" name="Google Shape;243;p32"/>
          <p:cNvSpPr txBox="1"/>
          <p:nvPr>
            <p:ph type="title"/>
          </p:nvPr>
        </p:nvSpPr>
        <p:spPr>
          <a:xfrm>
            <a:off x="3011500" y="57850"/>
            <a:ext cx="2676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Visit Report</a:t>
            </a:r>
            <a:endParaRPr sz="2200" u="sng"/>
          </a:p>
        </p:txBody>
      </p:sp>
      <p:pic>
        <p:nvPicPr>
          <p:cNvPr id="244" name="Google Shape;244;p32"/>
          <p:cNvPicPr preferRelativeResize="0"/>
          <p:nvPr/>
        </p:nvPicPr>
        <p:blipFill>
          <a:blip r:embed="rId3">
            <a:alphaModFix/>
          </a:blip>
          <a:stretch>
            <a:fillRect/>
          </a:stretch>
        </p:blipFill>
        <p:spPr>
          <a:xfrm>
            <a:off x="2573888" y="604625"/>
            <a:ext cx="3551532" cy="417305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68" name="Shape 1468"/>
        <p:cNvGrpSpPr/>
        <p:nvPr/>
      </p:nvGrpSpPr>
      <p:grpSpPr>
        <a:xfrm>
          <a:off x="0" y="0"/>
          <a:ext cx="0" cy="0"/>
          <a:chOff x="0" y="0"/>
          <a:chExt cx="0" cy="0"/>
        </a:xfrm>
      </p:grpSpPr>
      <p:sp>
        <p:nvSpPr>
          <p:cNvPr id="1469" name="Google Shape;1469;p212"/>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New Transfer:</a:t>
            </a:r>
            <a:endParaRPr b="1" sz="1800" u="sng"/>
          </a:p>
        </p:txBody>
      </p:sp>
      <p:pic>
        <p:nvPicPr>
          <p:cNvPr id="1470" name="Google Shape;1470;p212"/>
          <p:cNvPicPr preferRelativeResize="0"/>
          <p:nvPr/>
        </p:nvPicPr>
        <p:blipFill>
          <a:blip r:embed="rId3">
            <a:alphaModFix/>
          </a:blip>
          <a:stretch>
            <a:fillRect/>
          </a:stretch>
        </p:blipFill>
        <p:spPr>
          <a:xfrm>
            <a:off x="152400" y="698500"/>
            <a:ext cx="8875499" cy="429260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74" name="Shape 1474"/>
        <p:cNvGrpSpPr/>
        <p:nvPr/>
      </p:nvGrpSpPr>
      <p:grpSpPr>
        <a:xfrm>
          <a:off x="0" y="0"/>
          <a:ext cx="0" cy="0"/>
          <a:chOff x="0" y="0"/>
          <a:chExt cx="0" cy="0"/>
        </a:xfrm>
      </p:grpSpPr>
      <p:sp>
        <p:nvSpPr>
          <p:cNvPr id="1475" name="Google Shape;1475;p213"/>
          <p:cNvSpPr txBox="1"/>
          <p:nvPr>
            <p:ph type="title"/>
          </p:nvPr>
        </p:nvSpPr>
        <p:spPr>
          <a:xfrm>
            <a:off x="152400" y="607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View Transactions:</a:t>
            </a:r>
            <a:endParaRPr b="1" sz="1800" u="sng"/>
          </a:p>
        </p:txBody>
      </p:sp>
      <p:pic>
        <p:nvPicPr>
          <p:cNvPr id="1476" name="Google Shape;1476;p213"/>
          <p:cNvPicPr preferRelativeResize="0"/>
          <p:nvPr/>
        </p:nvPicPr>
        <p:blipFill>
          <a:blip r:embed="rId3">
            <a:alphaModFix/>
          </a:blip>
          <a:stretch>
            <a:fillRect/>
          </a:stretch>
        </p:blipFill>
        <p:spPr>
          <a:xfrm>
            <a:off x="152400" y="668550"/>
            <a:ext cx="8828700" cy="432255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80" name="Shape 1480"/>
        <p:cNvGrpSpPr/>
        <p:nvPr/>
      </p:nvGrpSpPr>
      <p:grpSpPr>
        <a:xfrm>
          <a:off x="0" y="0"/>
          <a:ext cx="0" cy="0"/>
          <a:chOff x="0" y="0"/>
          <a:chExt cx="0" cy="0"/>
        </a:xfrm>
      </p:grpSpPr>
      <p:sp>
        <p:nvSpPr>
          <p:cNvPr id="1481" name="Google Shape;1481;p214"/>
          <p:cNvSpPr txBox="1"/>
          <p:nvPr>
            <p:ph type="title"/>
          </p:nvPr>
        </p:nvSpPr>
        <p:spPr>
          <a:xfrm>
            <a:off x="1524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Balance Sheet:</a:t>
            </a:r>
            <a:endParaRPr b="1" sz="1800" u="sng"/>
          </a:p>
        </p:txBody>
      </p:sp>
      <p:pic>
        <p:nvPicPr>
          <p:cNvPr id="1482" name="Google Shape;1482;p214"/>
          <p:cNvPicPr preferRelativeResize="0"/>
          <p:nvPr/>
        </p:nvPicPr>
        <p:blipFill>
          <a:blip r:embed="rId3">
            <a:alphaModFix/>
          </a:blip>
          <a:stretch>
            <a:fillRect/>
          </a:stretch>
        </p:blipFill>
        <p:spPr>
          <a:xfrm>
            <a:off x="152400" y="709075"/>
            <a:ext cx="8779923" cy="42820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86" name="Shape 1486"/>
        <p:cNvGrpSpPr/>
        <p:nvPr/>
      </p:nvGrpSpPr>
      <p:grpSpPr>
        <a:xfrm>
          <a:off x="0" y="0"/>
          <a:ext cx="0" cy="0"/>
          <a:chOff x="0" y="0"/>
          <a:chExt cx="0" cy="0"/>
        </a:xfrm>
      </p:grpSpPr>
      <p:sp>
        <p:nvSpPr>
          <p:cNvPr id="1487" name="Google Shape;1487;p215"/>
          <p:cNvSpPr txBox="1"/>
          <p:nvPr>
            <p:ph type="title"/>
          </p:nvPr>
        </p:nvSpPr>
        <p:spPr>
          <a:xfrm>
            <a:off x="152400" y="71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Invoices:</a:t>
            </a:r>
            <a:endParaRPr b="1" sz="1800" u="sng"/>
          </a:p>
        </p:txBody>
      </p:sp>
      <p:pic>
        <p:nvPicPr>
          <p:cNvPr id="1488" name="Google Shape;1488;p215"/>
          <p:cNvPicPr preferRelativeResize="0"/>
          <p:nvPr/>
        </p:nvPicPr>
        <p:blipFill>
          <a:blip r:embed="rId3">
            <a:alphaModFix/>
          </a:blip>
          <a:stretch>
            <a:fillRect/>
          </a:stretch>
        </p:blipFill>
        <p:spPr>
          <a:xfrm>
            <a:off x="237075" y="679125"/>
            <a:ext cx="8756826" cy="4311974"/>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92" name="Shape 1492"/>
        <p:cNvGrpSpPr/>
        <p:nvPr/>
      </p:nvGrpSpPr>
      <p:grpSpPr>
        <a:xfrm>
          <a:off x="0" y="0"/>
          <a:ext cx="0" cy="0"/>
          <a:chOff x="0" y="0"/>
          <a:chExt cx="0" cy="0"/>
        </a:xfrm>
      </p:grpSpPr>
      <p:sp>
        <p:nvSpPr>
          <p:cNvPr id="1493" name="Google Shape;1493;p216"/>
          <p:cNvSpPr txBox="1"/>
          <p:nvPr>
            <p:ph type="title"/>
          </p:nvPr>
        </p:nvSpPr>
        <p:spPr>
          <a:xfrm>
            <a:off x="83100" y="29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Invoice:</a:t>
            </a:r>
            <a:endParaRPr b="1" sz="1800" u="sng"/>
          </a:p>
        </p:txBody>
      </p:sp>
      <p:pic>
        <p:nvPicPr>
          <p:cNvPr id="1494" name="Google Shape;1494;p216"/>
          <p:cNvPicPr preferRelativeResize="0"/>
          <p:nvPr/>
        </p:nvPicPr>
        <p:blipFill>
          <a:blip r:embed="rId3">
            <a:alphaModFix/>
          </a:blip>
          <a:stretch>
            <a:fillRect/>
          </a:stretch>
        </p:blipFill>
        <p:spPr>
          <a:xfrm>
            <a:off x="152400" y="636800"/>
            <a:ext cx="8874299" cy="435430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98" name="Shape 1498"/>
        <p:cNvGrpSpPr/>
        <p:nvPr/>
      </p:nvGrpSpPr>
      <p:grpSpPr>
        <a:xfrm>
          <a:off x="0" y="0"/>
          <a:ext cx="0" cy="0"/>
          <a:chOff x="0" y="0"/>
          <a:chExt cx="0" cy="0"/>
        </a:xfrm>
      </p:grpSpPr>
      <p:sp>
        <p:nvSpPr>
          <p:cNvPr id="1499" name="Google Shape;1499;p217"/>
          <p:cNvSpPr txBox="1"/>
          <p:nvPr>
            <p:ph type="title"/>
          </p:nvPr>
        </p:nvSpPr>
        <p:spPr>
          <a:xfrm>
            <a:off x="130475" y="713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Orders:</a:t>
            </a:r>
            <a:endParaRPr b="1" sz="1800" u="sng"/>
          </a:p>
        </p:txBody>
      </p:sp>
      <p:pic>
        <p:nvPicPr>
          <p:cNvPr id="1500" name="Google Shape;1500;p217"/>
          <p:cNvPicPr preferRelativeResize="0"/>
          <p:nvPr/>
        </p:nvPicPr>
        <p:blipFill>
          <a:blip r:embed="rId3">
            <a:alphaModFix/>
          </a:blip>
          <a:stretch>
            <a:fillRect/>
          </a:stretch>
        </p:blipFill>
        <p:spPr>
          <a:xfrm>
            <a:off x="130475" y="730250"/>
            <a:ext cx="8871475" cy="430317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04" name="Shape 1504"/>
        <p:cNvGrpSpPr/>
        <p:nvPr/>
      </p:nvGrpSpPr>
      <p:grpSpPr>
        <a:xfrm>
          <a:off x="0" y="0"/>
          <a:ext cx="0" cy="0"/>
          <a:chOff x="0" y="0"/>
          <a:chExt cx="0" cy="0"/>
        </a:xfrm>
      </p:grpSpPr>
      <p:sp>
        <p:nvSpPr>
          <p:cNvPr id="1505" name="Google Shape;1505;p218"/>
          <p:cNvSpPr txBox="1"/>
          <p:nvPr>
            <p:ph type="title"/>
          </p:nvPr>
        </p:nvSpPr>
        <p:spPr>
          <a:xfrm>
            <a:off x="68275" y="819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Document:</a:t>
            </a:r>
            <a:endParaRPr b="1" sz="1800" u="sng"/>
          </a:p>
        </p:txBody>
      </p:sp>
      <p:pic>
        <p:nvPicPr>
          <p:cNvPr id="1506" name="Google Shape;1506;p218"/>
          <p:cNvPicPr preferRelativeResize="0"/>
          <p:nvPr/>
        </p:nvPicPr>
        <p:blipFill>
          <a:blip r:embed="rId3">
            <a:alphaModFix/>
          </a:blip>
          <a:stretch>
            <a:fillRect/>
          </a:stretch>
        </p:blipFill>
        <p:spPr>
          <a:xfrm>
            <a:off x="152400" y="762000"/>
            <a:ext cx="8752176" cy="422910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10" name="Shape 1510"/>
        <p:cNvGrpSpPr/>
        <p:nvPr/>
      </p:nvGrpSpPr>
      <p:grpSpPr>
        <a:xfrm>
          <a:off x="0" y="0"/>
          <a:ext cx="0" cy="0"/>
          <a:chOff x="0" y="0"/>
          <a:chExt cx="0" cy="0"/>
        </a:xfrm>
      </p:grpSpPr>
      <p:sp>
        <p:nvSpPr>
          <p:cNvPr id="1511" name="Google Shape;1511;p219"/>
          <p:cNvSpPr txBox="1"/>
          <p:nvPr>
            <p:ph type="title"/>
          </p:nvPr>
        </p:nvSpPr>
        <p:spPr>
          <a:xfrm>
            <a:off x="100025" y="50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Bank Account:</a:t>
            </a:r>
            <a:endParaRPr b="1" sz="1800" u="sng"/>
          </a:p>
        </p:txBody>
      </p:sp>
      <p:pic>
        <p:nvPicPr>
          <p:cNvPr id="1512" name="Google Shape;1512;p219"/>
          <p:cNvPicPr preferRelativeResize="0"/>
          <p:nvPr/>
        </p:nvPicPr>
        <p:blipFill>
          <a:blip r:embed="rId3">
            <a:alphaModFix/>
          </a:blip>
          <a:stretch>
            <a:fillRect/>
          </a:stretch>
        </p:blipFill>
        <p:spPr>
          <a:xfrm>
            <a:off x="152400" y="657975"/>
            <a:ext cx="8781049" cy="4333125"/>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16" name="Shape 1516"/>
        <p:cNvGrpSpPr/>
        <p:nvPr/>
      </p:nvGrpSpPr>
      <p:grpSpPr>
        <a:xfrm>
          <a:off x="0" y="0"/>
          <a:ext cx="0" cy="0"/>
          <a:chOff x="0" y="0"/>
          <a:chExt cx="0" cy="0"/>
        </a:xfrm>
      </p:grpSpPr>
      <p:sp>
        <p:nvSpPr>
          <p:cNvPr id="1517" name="Google Shape;1517;p220"/>
          <p:cNvSpPr txBox="1"/>
          <p:nvPr>
            <p:ph type="title"/>
          </p:nvPr>
        </p:nvSpPr>
        <p:spPr>
          <a:xfrm>
            <a:off x="51400" y="84650"/>
            <a:ext cx="8520600" cy="7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Bank Accounts List:</a:t>
            </a:r>
            <a:endParaRPr b="1" sz="1800" u="sng"/>
          </a:p>
        </p:txBody>
      </p:sp>
      <p:pic>
        <p:nvPicPr>
          <p:cNvPr id="1518" name="Google Shape;1518;p220"/>
          <p:cNvPicPr preferRelativeResize="0"/>
          <p:nvPr/>
        </p:nvPicPr>
        <p:blipFill>
          <a:blip r:embed="rId3">
            <a:alphaModFix/>
          </a:blip>
          <a:stretch>
            <a:fillRect/>
          </a:stretch>
        </p:blipFill>
        <p:spPr>
          <a:xfrm>
            <a:off x="152400" y="784850"/>
            <a:ext cx="8746473" cy="420625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22" name="Shape 1522"/>
        <p:cNvGrpSpPr/>
        <p:nvPr/>
      </p:nvGrpSpPr>
      <p:grpSpPr>
        <a:xfrm>
          <a:off x="0" y="0"/>
          <a:ext cx="0" cy="0"/>
          <a:chOff x="0" y="0"/>
          <a:chExt cx="0" cy="0"/>
        </a:xfrm>
      </p:grpSpPr>
      <p:sp>
        <p:nvSpPr>
          <p:cNvPr id="1523" name="Google Shape;1523;p221"/>
          <p:cNvSpPr txBox="1"/>
          <p:nvPr>
            <p:ph type="title"/>
          </p:nvPr>
        </p:nvSpPr>
        <p:spPr>
          <a:xfrm>
            <a:off x="0" y="1031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Bank Account Balances:</a:t>
            </a:r>
            <a:endParaRPr b="1" sz="1800" u="sng"/>
          </a:p>
        </p:txBody>
      </p:sp>
      <p:pic>
        <p:nvPicPr>
          <p:cNvPr id="1524" name="Google Shape;1524;p221"/>
          <p:cNvPicPr preferRelativeResize="0"/>
          <p:nvPr/>
        </p:nvPicPr>
        <p:blipFill>
          <a:blip r:embed="rId3">
            <a:alphaModFix/>
          </a:blip>
          <a:stretch>
            <a:fillRect/>
          </a:stretch>
        </p:blipFill>
        <p:spPr>
          <a:xfrm>
            <a:off x="152400" y="710900"/>
            <a:ext cx="8739425" cy="4280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48" name="Shape 248"/>
        <p:cNvGrpSpPr/>
        <p:nvPr/>
      </p:nvGrpSpPr>
      <p:grpSpPr>
        <a:xfrm>
          <a:off x="0" y="0"/>
          <a:ext cx="0" cy="0"/>
          <a:chOff x="0" y="0"/>
          <a:chExt cx="0" cy="0"/>
        </a:xfrm>
      </p:grpSpPr>
      <p:sp>
        <p:nvSpPr>
          <p:cNvPr id="249" name="Google Shape;249;p33"/>
          <p:cNvSpPr txBox="1"/>
          <p:nvPr>
            <p:ph type="title"/>
          </p:nvPr>
        </p:nvSpPr>
        <p:spPr>
          <a:xfrm>
            <a:off x="3207250" y="79200"/>
            <a:ext cx="4202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Health score</a:t>
            </a:r>
            <a:endParaRPr sz="2200" u="sng"/>
          </a:p>
        </p:txBody>
      </p:sp>
      <p:pic>
        <p:nvPicPr>
          <p:cNvPr id="250" name="Google Shape;250;p33"/>
          <p:cNvPicPr preferRelativeResize="0"/>
          <p:nvPr/>
        </p:nvPicPr>
        <p:blipFill>
          <a:blip r:embed="rId3">
            <a:alphaModFix/>
          </a:blip>
          <a:stretch>
            <a:fillRect/>
          </a:stretch>
        </p:blipFill>
        <p:spPr>
          <a:xfrm>
            <a:off x="152400" y="839400"/>
            <a:ext cx="8839201" cy="3435535"/>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28" name="Shape 1528"/>
        <p:cNvGrpSpPr/>
        <p:nvPr/>
      </p:nvGrpSpPr>
      <p:grpSpPr>
        <a:xfrm>
          <a:off x="0" y="0"/>
          <a:ext cx="0" cy="0"/>
          <a:chOff x="0" y="0"/>
          <a:chExt cx="0" cy="0"/>
        </a:xfrm>
      </p:grpSpPr>
      <p:sp>
        <p:nvSpPr>
          <p:cNvPr id="1529" name="Google Shape;1529;p222"/>
          <p:cNvSpPr txBox="1"/>
          <p:nvPr>
            <p:ph type="title"/>
          </p:nvPr>
        </p:nvSpPr>
        <p:spPr>
          <a:xfrm>
            <a:off x="152400" y="1031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Products:</a:t>
            </a:r>
            <a:endParaRPr b="1" sz="1800" u="sng"/>
          </a:p>
        </p:txBody>
      </p:sp>
      <p:pic>
        <p:nvPicPr>
          <p:cNvPr id="1530" name="Google Shape;1530;p222"/>
          <p:cNvPicPr preferRelativeResize="0"/>
          <p:nvPr/>
        </p:nvPicPr>
        <p:blipFill>
          <a:blip r:embed="rId3">
            <a:alphaModFix/>
          </a:blip>
          <a:stretch>
            <a:fillRect/>
          </a:stretch>
        </p:blipFill>
        <p:spPr>
          <a:xfrm>
            <a:off x="152400" y="710900"/>
            <a:ext cx="8841676" cy="4280201"/>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34" name="Shape 1534"/>
        <p:cNvGrpSpPr/>
        <p:nvPr/>
      </p:nvGrpSpPr>
      <p:grpSpPr>
        <a:xfrm>
          <a:off x="0" y="0"/>
          <a:ext cx="0" cy="0"/>
          <a:chOff x="0" y="0"/>
          <a:chExt cx="0" cy="0"/>
        </a:xfrm>
      </p:grpSpPr>
      <p:sp>
        <p:nvSpPr>
          <p:cNvPr id="1535" name="Google Shape;1535;p223"/>
          <p:cNvSpPr txBox="1"/>
          <p:nvPr>
            <p:ph type="title"/>
          </p:nvPr>
        </p:nvSpPr>
        <p:spPr>
          <a:xfrm>
            <a:off x="152400" y="1454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Add Products:</a:t>
            </a:r>
            <a:endParaRPr b="1" sz="1800" u="sng"/>
          </a:p>
        </p:txBody>
      </p:sp>
      <p:pic>
        <p:nvPicPr>
          <p:cNvPr id="1536" name="Google Shape;1536;p223"/>
          <p:cNvPicPr preferRelativeResize="0"/>
          <p:nvPr/>
        </p:nvPicPr>
        <p:blipFill>
          <a:blip r:embed="rId3">
            <a:alphaModFix/>
          </a:blip>
          <a:stretch>
            <a:fillRect/>
          </a:stretch>
        </p:blipFill>
        <p:spPr>
          <a:xfrm>
            <a:off x="152400" y="687925"/>
            <a:ext cx="8843425" cy="4303176"/>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40" name="Shape 1540"/>
        <p:cNvGrpSpPr/>
        <p:nvPr/>
      </p:nvGrpSpPr>
      <p:grpSpPr>
        <a:xfrm>
          <a:off x="0" y="0"/>
          <a:ext cx="0" cy="0"/>
          <a:chOff x="0" y="0"/>
          <a:chExt cx="0" cy="0"/>
        </a:xfrm>
      </p:grpSpPr>
      <p:sp>
        <p:nvSpPr>
          <p:cNvPr id="1541" name="Google Shape;1541;p224"/>
          <p:cNvSpPr txBox="1"/>
          <p:nvPr>
            <p:ph type="title"/>
          </p:nvPr>
        </p:nvSpPr>
        <p:spPr>
          <a:xfrm>
            <a:off x="23713"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Reports Account Statement:</a:t>
            </a:r>
            <a:endParaRPr b="1" sz="1800" u="sng"/>
          </a:p>
        </p:txBody>
      </p:sp>
      <p:pic>
        <p:nvPicPr>
          <p:cNvPr id="1542" name="Google Shape;1542;p224"/>
          <p:cNvPicPr preferRelativeResize="0"/>
          <p:nvPr/>
        </p:nvPicPr>
        <p:blipFill>
          <a:blip r:embed="rId3">
            <a:alphaModFix/>
          </a:blip>
          <a:stretch>
            <a:fillRect/>
          </a:stretch>
        </p:blipFill>
        <p:spPr>
          <a:xfrm>
            <a:off x="152400" y="740825"/>
            <a:ext cx="8871375" cy="425027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46" name="Shape 1546"/>
        <p:cNvGrpSpPr/>
        <p:nvPr/>
      </p:nvGrpSpPr>
      <p:grpSpPr>
        <a:xfrm>
          <a:off x="0" y="0"/>
          <a:ext cx="0" cy="0"/>
          <a:chOff x="0" y="0"/>
          <a:chExt cx="0" cy="0"/>
        </a:xfrm>
      </p:grpSpPr>
      <p:sp>
        <p:nvSpPr>
          <p:cNvPr id="1547" name="Google Shape;1547;p225"/>
          <p:cNvSpPr txBox="1"/>
          <p:nvPr>
            <p:ph type="title"/>
          </p:nvPr>
        </p:nvSpPr>
        <p:spPr>
          <a:xfrm>
            <a:off x="152400" y="819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Income Reports:</a:t>
            </a:r>
            <a:endParaRPr b="1" sz="1800" u="sng"/>
          </a:p>
        </p:txBody>
      </p:sp>
      <p:pic>
        <p:nvPicPr>
          <p:cNvPr id="1548" name="Google Shape;1548;p225"/>
          <p:cNvPicPr preferRelativeResize="0"/>
          <p:nvPr/>
        </p:nvPicPr>
        <p:blipFill>
          <a:blip r:embed="rId3">
            <a:alphaModFix/>
          </a:blip>
          <a:stretch>
            <a:fillRect/>
          </a:stretch>
        </p:blipFill>
        <p:spPr>
          <a:xfrm>
            <a:off x="206363" y="689725"/>
            <a:ext cx="8731273" cy="4144426"/>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52" name="Shape 1552"/>
        <p:cNvGrpSpPr/>
        <p:nvPr/>
      </p:nvGrpSpPr>
      <p:grpSpPr>
        <a:xfrm>
          <a:off x="0" y="0"/>
          <a:ext cx="0" cy="0"/>
          <a:chOff x="0" y="0"/>
          <a:chExt cx="0" cy="0"/>
        </a:xfrm>
      </p:grpSpPr>
      <p:sp>
        <p:nvSpPr>
          <p:cNvPr id="1553" name="Google Shape;1553;p226"/>
          <p:cNvSpPr txBox="1"/>
          <p:nvPr>
            <p:ph type="title"/>
          </p:nvPr>
        </p:nvSpPr>
        <p:spPr>
          <a:xfrm>
            <a:off x="3128900" y="471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t>Medjacket Pro:</a:t>
            </a:r>
            <a:endParaRPr b="1" sz="2100" u="sng"/>
          </a:p>
        </p:txBody>
      </p:sp>
      <p:sp>
        <p:nvSpPr>
          <p:cNvPr id="1554" name="Google Shape;1554;p226"/>
          <p:cNvSpPr txBox="1"/>
          <p:nvPr/>
        </p:nvSpPr>
        <p:spPr>
          <a:xfrm>
            <a:off x="149375" y="845500"/>
            <a:ext cx="876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Times New Roman"/>
                <a:ea typeface="Times New Roman"/>
                <a:cs typeface="Times New Roman"/>
                <a:sym typeface="Times New Roman"/>
              </a:rPr>
              <a:t>Medjacket Pro(Device) used for monitoring multiple parameters, both physiological and haematological data, which is dynamic and seamless, for </a:t>
            </a:r>
            <a:r>
              <a:rPr b="1" lang="en" sz="1600">
                <a:latin typeface="Times New Roman"/>
                <a:ea typeface="Times New Roman"/>
                <a:cs typeface="Times New Roman"/>
                <a:sym typeface="Times New Roman"/>
              </a:rPr>
              <a:t>the</a:t>
            </a:r>
            <a:r>
              <a:rPr b="1" lang="en" sz="1600">
                <a:latin typeface="Times New Roman"/>
                <a:ea typeface="Times New Roman"/>
                <a:cs typeface="Times New Roman"/>
                <a:sym typeface="Times New Roman"/>
              </a:rPr>
              <a:t> care providers for timely informed decision making in general wards and time critical ICU</a:t>
            </a:r>
            <a:r>
              <a:rPr b="1" lang="en" sz="1600">
                <a:latin typeface="Times New Roman"/>
                <a:ea typeface="Times New Roman"/>
                <a:cs typeface="Times New Roman"/>
                <a:sym typeface="Times New Roman"/>
              </a:rPr>
              <a:t> </a:t>
            </a:r>
            <a:r>
              <a:rPr b="1" lang="en" sz="1600">
                <a:latin typeface="Times New Roman"/>
                <a:ea typeface="Times New Roman"/>
                <a:cs typeface="Times New Roman"/>
                <a:sym typeface="Times New Roman"/>
              </a:rPr>
              <a:t>environments.</a:t>
            </a:r>
            <a:endParaRPr b="1" sz="1600">
              <a:latin typeface="Times New Roman"/>
              <a:ea typeface="Times New Roman"/>
              <a:cs typeface="Times New Roman"/>
              <a:sym typeface="Times New Roman"/>
            </a:endParaRPr>
          </a:p>
        </p:txBody>
      </p:sp>
      <p:sp>
        <p:nvSpPr>
          <p:cNvPr id="1555" name="Google Shape;1555;p226"/>
          <p:cNvSpPr txBox="1"/>
          <p:nvPr/>
        </p:nvSpPr>
        <p:spPr>
          <a:xfrm>
            <a:off x="202775" y="2277225"/>
            <a:ext cx="8654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Times New Roman"/>
                <a:ea typeface="Times New Roman"/>
                <a:cs typeface="Times New Roman"/>
                <a:sym typeface="Times New Roman"/>
              </a:rPr>
              <a:t>At MedJacket, we understand the critical role that reliable and state-of-the-art medical equipment plays in delivering exceptional patient care. Here’s why we stand out as your preferred medical equipment supplier:</a:t>
            </a:r>
            <a:endParaRPr b="1">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Committed to excellence, our medical equipment exceeds industry standards.</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Prioritize trust, ensure products meet highest safety standards globally.</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Innovative products, empowering healthcare for superior patient outcomes, staying ahead.</a:t>
            </a:r>
            <a:endParaRPr b="1">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59" name="Shape 1559"/>
        <p:cNvGrpSpPr/>
        <p:nvPr/>
      </p:nvGrpSpPr>
      <p:grpSpPr>
        <a:xfrm>
          <a:off x="0" y="0"/>
          <a:ext cx="0" cy="0"/>
          <a:chOff x="0" y="0"/>
          <a:chExt cx="0" cy="0"/>
        </a:xfrm>
      </p:grpSpPr>
      <p:sp>
        <p:nvSpPr>
          <p:cNvPr id="1560" name="Google Shape;1560;p227"/>
          <p:cNvSpPr txBox="1"/>
          <p:nvPr/>
        </p:nvSpPr>
        <p:spPr>
          <a:xfrm>
            <a:off x="149400" y="146425"/>
            <a:ext cx="8750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Med Jacket Pro is an advanced medical device equipped with comprehensive features to facilitate efficient patient monitoring at the bedside. Its capabilities include:</a:t>
            </a:r>
            <a:endParaRPr b="1">
              <a:latin typeface="Times New Roman"/>
              <a:ea typeface="Times New Roman"/>
              <a:cs typeface="Times New Roman"/>
              <a:sym typeface="Times New Roman"/>
            </a:endParaRPr>
          </a:p>
        </p:txBody>
      </p:sp>
      <p:sp>
        <p:nvSpPr>
          <p:cNvPr id="1561" name="Google Shape;1561;p227"/>
          <p:cNvSpPr/>
          <p:nvPr/>
        </p:nvSpPr>
        <p:spPr>
          <a:xfrm>
            <a:off x="3665625" y="1347475"/>
            <a:ext cx="1525986" cy="469530"/>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Roboto"/>
                <a:ea typeface="Roboto"/>
                <a:cs typeface="Roboto"/>
                <a:sym typeface="Roboto"/>
              </a:rPr>
              <a:t>Medjacket Pro</a:t>
            </a:r>
            <a:endParaRPr>
              <a:solidFill>
                <a:schemeClr val="lt1"/>
              </a:solidFill>
              <a:latin typeface="Roboto"/>
              <a:ea typeface="Roboto"/>
              <a:cs typeface="Roboto"/>
              <a:sym typeface="Roboto"/>
            </a:endParaRPr>
          </a:p>
        </p:txBody>
      </p:sp>
      <p:cxnSp>
        <p:nvCxnSpPr>
          <p:cNvPr id="1562" name="Google Shape;1562;p227"/>
          <p:cNvCxnSpPr/>
          <p:nvPr/>
        </p:nvCxnSpPr>
        <p:spPr>
          <a:xfrm>
            <a:off x="4423218" y="1813218"/>
            <a:ext cx="10800" cy="576300"/>
          </a:xfrm>
          <a:prstGeom prst="straightConnector1">
            <a:avLst/>
          </a:prstGeom>
          <a:noFill/>
          <a:ln cap="flat" cmpd="sng" w="9525">
            <a:solidFill>
              <a:schemeClr val="accent4"/>
            </a:solidFill>
            <a:prstDash val="solid"/>
            <a:round/>
            <a:headEnd len="med" w="med" type="none"/>
            <a:tailEnd len="med" w="med" type="none"/>
          </a:ln>
        </p:spPr>
      </p:cxnSp>
      <p:cxnSp>
        <p:nvCxnSpPr>
          <p:cNvPr id="1563" name="Google Shape;1563;p227"/>
          <p:cNvCxnSpPr/>
          <p:nvPr/>
        </p:nvCxnSpPr>
        <p:spPr>
          <a:xfrm>
            <a:off x="779000" y="2385675"/>
            <a:ext cx="0" cy="597600"/>
          </a:xfrm>
          <a:prstGeom prst="straightConnector1">
            <a:avLst/>
          </a:prstGeom>
          <a:noFill/>
          <a:ln cap="flat" cmpd="sng" w="9525">
            <a:solidFill>
              <a:schemeClr val="accent5"/>
            </a:solidFill>
            <a:prstDash val="solid"/>
            <a:round/>
            <a:headEnd len="med" w="med" type="none"/>
            <a:tailEnd len="med" w="med" type="none"/>
          </a:ln>
        </p:spPr>
      </p:cxnSp>
      <p:cxnSp>
        <p:nvCxnSpPr>
          <p:cNvPr id="1564" name="Google Shape;1564;p227"/>
          <p:cNvCxnSpPr/>
          <p:nvPr/>
        </p:nvCxnSpPr>
        <p:spPr>
          <a:xfrm>
            <a:off x="3590250" y="2385675"/>
            <a:ext cx="0" cy="597600"/>
          </a:xfrm>
          <a:prstGeom prst="straightConnector1">
            <a:avLst/>
          </a:prstGeom>
          <a:noFill/>
          <a:ln cap="flat" cmpd="sng" w="9525">
            <a:solidFill>
              <a:schemeClr val="accent5"/>
            </a:solidFill>
            <a:prstDash val="solid"/>
            <a:round/>
            <a:headEnd len="med" w="med" type="none"/>
            <a:tailEnd len="med" w="med" type="none"/>
          </a:ln>
        </p:spPr>
      </p:cxnSp>
      <p:cxnSp>
        <p:nvCxnSpPr>
          <p:cNvPr id="1565" name="Google Shape;1565;p227"/>
          <p:cNvCxnSpPr/>
          <p:nvPr/>
        </p:nvCxnSpPr>
        <p:spPr>
          <a:xfrm flipH="1">
            <a:off x="2070075" y="2402900"/>
            <a:ext cx="2700" cy="580500"/>
          </a:xfrm>
          <a:prstGeom prst="straightConnector1">
            <a:avLst/>
          </a:prstGeom>
          <a:noFill/>
          <a:ln cap="flat" cmpd="sng" w="9525">
            <a:solidFill>
              <a:schemeClr val="accent5"/>
            </a:solidFill>
            <a:prstDash val="solid"/>
            <a:round/>
            <a:headEnd len="med" w="med" type="none"/>
            <a:tailEnd len="med" w="med" type="none"/>
          </a:ln>
        </p:spPr>
      </p:cxnSp>
      <p:cxnSp>
        <p:nvCxnSpPr>
          <p:cNvPr id="1566" name="Google Shape;1566;p227"/>
          <p:cNvCxnSpPr/>
          <p:nvPr/>
        </p:nvCxnSpPr>
        <p:spPr>
          <a:xfrm>
            <a:off x="4924850" y="2397475"/>
            <a:ext cx="0" cy="597600"/>
          </a:xfrm>
          <a:prstGeom prst="straightConnector1">
            <a:avLst/>
          </a:prstGeom>
          <a:noFill/>
          <a:ln cap="flat" cmpd="sng" w="9525">
            <a:solidFill>
              <a:schemeClr val="accent5"/>
            </a:solidFill>
            <a:prstDash val="solid"/>
            <a:round/>
            <a:headEnd len="med" w="med" type="none"/>
            <a:tailEnd len="med" w="med" type="none"/>
          </a:ln>
        </p:spPr>
      </p:cxnSp>
      <p:cxnSp>
        <p:nvCxnSpPr>
          <p:cNvPr id="1567" name="Google Shape;1567;p227"/>
          <p:cNvCxnSpPr/>
          <p:nvPr/>
        </p:nvCxnSpPr>
        <p:spPr>
          <a:xfrm>
            <a:off x="6624684" y="2397325"/>
            <a:ext cx="15900" cy="579300"/>
          </a:xfrm>
          <a:prstGeom prst="straightConnector1">
            <a:avLst/>
          </a:prstGeom>
          <a:noFill/>
          <a:ln cap="flat" cmpd="sng" w="9525">
            <a:solidFill>
              <a:schemeClr val="accent5"/>
            </a:solidFill>
            <a:prstDash val="solid"/>
            <a:round/>
            <a:headEnd len="med" w="med" type="none"/>
            <a:tailEnd len="med" w="med" type="none"/>
          </a:ln>
        </p:spPr>
      </p:cxnSp>
      <p:sp>
        <p:nvSpPr>
          <p:cNvPr id="1568" name="Google Shape;1568;p227"/>
          <p:cNvSpPr/>
          <p:nvPr/>
        </p:nvSpPr>
        <p:spPr>
          <a:xfrm>
            <a:off x="149400" y="2983275"/>
            <a:ext cx="1056456" cy="1056402"/>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Quick OPD</a:t>
            </a:r>
            <a:endParaRPr>
              <a:solidFill>
                <a:schemeClr val="lt1"/>
              </a:solidFill>
              <a:latin typeface="Roboto"/>
              <a:ea typeface="Roboto"/>
              <a:cs typeface="Roboto"/>
              <a:sym typeface="Roboto"/>
            </a:endParaRPr>
          </a:p>
        </p:txBody>
      </p:sp>
      <p:sp>
        <p:nvSpPr>
          <p:cNvPr id="1569" name="Google Shape;1569;p227"/>
          <p:cNvSpPr/>
          <p:nvPr/>
        </p:nvSpPr>
        <p:spPr>
          <a:xfrm>
            <a:off x="1405425" y="2983275"/>
            <a:ext cx="1329426" cy="1109808"/>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Third Party Device Integration</a:t>
            </a:r>
            <a:endParaRPr>
              <a:solidFill>
                <a:schemeClr val="lt1"/>
              </a:solidFill>
              <a:latin typeface="Roboto"/>
              <a:ea typeface="Roboto"/>
              <a:cs typeface="Roboto"/>
              <a:sym typeface="Roboto"/>
            </a:endParaRPr>
          </a:p>
        </p:txBody>
      </p:sp>
      <p:sp>
        <p:nvSpPr>
          <p:cNvPr id="1570" name="Google Shape;1570;p227"/>
          <p:cNvSpPr/>
          <p:nvPr/>
        </p:nvSpPr>
        <p:spPr>
          <a:xfrm>
            <a:off x="2934425" y="2943550"/>
            <a:ext cx="1222614" cy="1109808"/>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Continuous Monitoring</a:t>
            </a:r>
            <a:endParaRPr>
              <a:solidFill>
                <a:schemeClr val="lt1"/>
              </a:solidFill>
              <a:latin typeface="Roboto"/>
              <a:ea typeface="Roboto"/>
              <a:cs typeface="Roboto"/>
              <a:sym typeface="Roboto"/>
            </a:endParaRPr>
          </a:p>
        </p:txBody>
      </p:sp>
      <p:sp>
        <p:nvSpPr>
          <p:cNvPr id="1571" name="Google Shape;1571;p227"/>
          <p:cNvSpPr/>
          <p:nvPr/>
        </p:nvSpPr>
        <p:spPr>
          <a:xfrm>
            <a:off x="4284250" y="2951125"/>
            <a:ext cx="1515294" cy="1109808"/>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Interoperability</a:t>
            </a:r>
            <a:endParaRPr>
              <a:solidFill>
                <a:schemeClr val="lt1"/>
              </a:solidFill>
              <a:latin typeface="Roboto"/>
              <a:ea typeface="Roboto"/>
              <a:cs typeface="Roboto"/>
              <a:sym typeface="Roboto"/>
            </a:endParaRPr>
          </a:p>
        </p:txBody>
      </p:sp>
      <p:sp>
        <p:nvSpPr>
          <p:cNvPr id="1572" name="Google Shape;1572;p227"/>
          <p:cNvSpPr/>
          <p:nvPr/>
        </p:nvSpPr>
        <p:spPr>
          <a:xfrm>
            <a:off x="5916075" y="2951125"/>
            <a:ext cx="1477818" cy="1109808"/>
          </a:xfrm>
          <a:prstGeom prst="flowChartTerminator">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User-Friendly Interface</a:t>
            </a:r>
            <a:endParaRPr>
              <a:solidFill>
                <a:schemeClr val="lt1"/>
              </a:solidFill>
              <a:latin typeface="Roboto"/>
              <a:ea typeface="Roboto"/>
              <a:cs typeface="Roboto"/>
              <a:sym typeface="Roboto"/>
            </a:endParaRPr>
          </a:p>
        </p:txBody>
      </p:sp>
      <p:cxnSp>
        <p:nvCxnSpPr>
          <p:cNvPr id="1573" name="Google Shape;1573;p227"/>
          <p:cNvCxnSpPr/>
          <p:nvPr/>
        </p:nvCxnSpPr>
        <p:spPr>
          <a:xfrm flipH="1">
            <a:off x="8526225" y="2402900"/>
            <a:ext cx="8400" cy="612300"/>
          </a:xfrm>
          <a:prstGeom prst="straightConnector1">
            <a:avLst/>
          </a:prstGeom>
          <a:noFill/>
          <a:ln cap="flat" cmpd="sng" w="9525">
            <a:solidFill>
              <a:schemeClr val="accent5"/>
            </a:solidFill>
            <a:prstDash val="solid"/>
            <a:round/>
            <a:headEnd len="med" w="med" type="none"/>
            <a:tailEnd len="med" w="med" type="none"/>
          </a:ln>
        </p:spPr>
      </p:cxnSp>
      <p:sp>
        <p:nvSpPr>
          <p:cNvPr id="1574" name="Google Shape;1574;p227"/>
          <p:cNvSpPr/>
          <p:nvPr/>
        </p:nvSpPr>
        <p:spPr>
          <a:xfrm>
            <a:off x="7510428" y="2956575"/>
            <a:ext cx="1515294" cy="1109808"/>
          </a:xfrm>
          <a:prstGeom prst="flowChartTerminator">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Roboto"/>
                <a:ea typeface="Roboto"/>
                <a:cs typeface="Roboto"/>
                <a:sym typeface="Roboto"/>
              </a:rPr>
              <a:t>Data Storage and Connectivity</a:t>
            </a:r>
            <a:endParaRPr>
              <a:solidFill>
                <a:schemeClr val="lt1"/>
              </a:solidFill>
              <a:latin typeface="Roboto"/>
              <a:ea typeface="Roboto"/>
              <a:cs typeface="Roboto"/>
              <a:sym typeface="Roboto"/>
            </a:endParaRPr>
          </a:p>
        </p:txBody>
      </p:sp>
      <p:cxnSp>
        <p:nvCxnSpPr>
          <p:cNvPr id="1575" name="Google Shape;1575;p227"/>
          <p:cNvCxnSpPr/>
          <p:nvPr/>
        </p:nvCxnSpPr>
        <p:spPr>
          <a:xfrm>
            <a:off x="784725" y="2397475"/>
            <a:ext cx="7749900" cy="540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79" name="Shape 1579"/>
        <p:cNvGrpSpPr/>
        <p:nvPr/>
      </p:nvGrpSpPr>
      <p:grpSpPr>
        <a:xfrm>
          <a:off x="0" y="0"/>
          <a:ext cx="0" cy="0"/>
          <a:chOff x="0" y="0"/>
          <a:chExt cx="0" cy="0"/>
        </a:xfrm>
      </p:grpSpPr>
      <p:sp>
        <p:nvSpPr>
          <p:cNvPr id="1580" name="Google Shape;1580;p228"/>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accent3"/>
                </a:solidFill>
              </a:rPr>
              <a:t>Quick OPD:</a:t>
            </a:r>
            <a:endParaRPr b="1" sz="1800" u="sng">
              <a:solidFill>
                <a:schemeClr val="accent3"/>
              </a:solidFill>
            </a:endParaRPr>
          </a:p>
        </p:txBody>
      </p:sp>
      <p:sp>
        <p:nvSpPr>
          <p:cNvPr id="1581" name="Google Shape;1581;p228"/>
          <p:cNvSpPr txBox="1"/>
          <p:nvPr/>
        </p:nvSpPr>
        <p:spPr>
          <a:xfrm>
            <a:off x="0" y="682975"/>
            <a:ext cx="9017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The device is designed to streamline outpatient assessments, enabling healthcare providers to perform thorough examinations within a short timeframe, potentially within 5 minutes.</a:t>
            </a:r>
            <a:endParaRPr b="1"/>
          </a:p>
        </p:txBody>
      </p:sp>
      <p:pic>
        <p:nvPicPr>
          <p:cNvPr id="1582" name="Google Shape;1582;p228"/>
          <p:cNvPicPr preferRelativeResize="0"/>
          <p:nvPr/>
        </p:nvPicPr>
        <p:blipFill rotWithShape="1">
          <a:blip r:embed="rId3">
            <a:alphaModFix/>
          </a:blip>
          <a:srcRect b="6452" l="0" r="0" t="20968"/>
          <a:stretch/>
        </p:blipFill>
        <p:spPr>
          <a:xfrm>
            <a:off x="522025" y="1373750"/>
            <a:ext cx="7973049" cy="3511824"/>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86" name="Shape 1586"/>
        <p:cNvGrpSpPr/>
        <p:nvPr/>
      </p:nvGrpSpPr>
      <p:grpSpPr>
        <a:xfrm>
          <a:off x="0" y="0"/>
          <a:ext cx="0" cy="0"/>
          <a:chOff x="0" y="0"/>
          <a:chExt cx="0" cy="0"/>
        </a:xfrm>
      </p:grpSpPr>
      <p:sp>
        <p:nvSpPr>
          <p:cNvPr id="1587" name="Google Shape;1587;p229"/>
          <p:cNvSpPr txBox="1"/>
          <p:nvPr>
            <p:ph type="title"/>
          </p:nvPr>
        </p:nvSpPr>
        <p:spPr>
          <a:xfrm>
            <a:off x="0" y="2241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accent3"/>
                </a:solidFill>
              </a:rPr>
              <a:t>Third Party Device Integration:</a:t>
            </a:r>
            <a:endParaRPr b="1" sz="1800" u="sng">
              <a:solidFill>
                <a:schemeClr val="accent3"/>
              </a:solidFill>
            </a:endParaRPr>
          </a:p>
        </p:txBody>
      </p:sp>
      <p:sp>
        <p:nvSpPr>
          <p:cNvPr id="1588" name="Google Shape;1588;p229"/>
          <p:cNvSpPr txBox="1"/>
          <p:nvPr/>
        </p:nvSpPr>
        <p:spPr>
          <a:xfrm>
            <a:off x="74700" y="1001700"/>
            <a:ext cx="8216700" cy="352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a:t>Med Jacket Pro allows seamless integration with various third-party medical devices commonly used in intensive care units (ICUs). These devices include:</a:t>
            </a:r>
            <a:endParaRPr b="1"/>
          </a:p>
          <a:p>
            <a:pPr indent="-317500" lvl="0" marL="457200" rtl="0" algn="l">
              <a:lnSpc>
                <a:spcPct val="115000"/>
              </a:lnSpc>
              <a:spcBef>
                <a:spcPts val="1200"/>
              </a:spcBef>
              <a:spcAft>
                <a:spcPts val="0"/>
              </a:spcAft>
              <a:buSzPts val="1400"/>
              <a:buChar char="★"/>
            </a:pPr>
            <a:r>
              <a:rPr b="1" lang="en"/>
              <a:t>Bio Chemistry Analyzer</a:t>
            </a:r>
            <a:endParaRPr b="1"/>
          </a:p>
          <a:p>
            <a:pPr indent="-317500" lvl="0" marL="457200" rtl="0" algn="l">
              <a:lnSpc>
                <a:spcPct val="115000"/>
              </a:lnSpc>
              <a:spcBef>
                <a:spcPts val="0"/>
              </a:spcBef>
              <a:spcAft>
                <a:spcPts val="0"/>
              </a:spcAft>
              <a:buSzPts val="1400"/>
              <a:buChar char="★"/>
            </a:pPr>
            <a:r>
              <a:rPr b="1" lang="en"/>
              <a:t>Arterial Blood Gas Analyzer</a:t>
            </a:r>
            <a:endParaRPr b="1"/>
          </a:p>
          <a:p>
            <a:pPr indent="-317500" lvl="0" marL="457200" rtl="0" algn="l">
              <a:lnSpc>
                <a:spcPct val="115000"/>
              </a:lnSpc>
              <a:spcBef>
                <a:spcPts val="0"/>
              </a:spcBef>
              <a:spcAft>
                <a:spcPts val="0"/>
              </a:spcAft>
              <a:buSzPts val="1400"/>
              <a:buChar char="★"/>
            </a:pPr>
            <a:r>
              <a:rPr b="1" lang="en"/>
              <a:t>Ventilator</a:t>
            </a:r>
            <a:endParaRPr b="1"/>
          </a:p>
          <a:p>
            <a:pPr indent="-317500" lvl="0" marL="457200" rtl="0" algn="l">
              <a:lnSpc>
                <a:spcPct val="115000"/>
              </a:lnSpc>
              <a:spcBef>
                <a:spcPts val="0"/>
              </a:spcBef>
              <a:spcAft>
                <a:spcPts val="0"/>
              </a:spcAft>
              <a:buSzPts val="1400"/>
              <a:buChar char="★"/>
            </a:pPr>
            <a:r>
              <a:rPr b="1" lang="en"/>
              <a:t>X-ray machine</a:t>
            </a:r>
            <a:endParaRPr b="1"/>
          </a:p>
          <a:p>
            <a:pPr indent="-317500" lvl="0" marL="457200" rtl="0" algn="l">
              <a:lnSpc>
                <a:spcPct val="115000"/>
              </a:lnSpc>
              <a:spcBef>
                <a:spcPts val="0"/>
              </a:spcBef>
              <a:spcAft>
                <a:spcPts val="0"/>
              </a:spcAft>
              <a:buSzPts val="1400"/>
              <a:buChar char="★"/>
            </a:pPr>
            <a:r>
              <a:rPr b="1" lang="en"/>
              <a:t>Fetal Monitor</a:t>
            </a:r>
            <a:endParaRPr b="1"/>
          </a:p>
          <a:p>
            <a:pPr indent="-317500" lvl="0" marL="457200" rtl="0" algn="l">
              <a:lnSpc>
                <a:spcPct val="115000"/>
              </a:lnSpc>
              <a:spcBef>
                <a:spcPts val="0"/>
              </a:spcBef>
              <a:spcAft>
                <a:spcPts val="0"/>
              </a:spcAft>
              <a:buSzPts val="1400"/>
              <a:buChar char="★"/>
            </a:pPr>
            <a:r>
              <a:rPr b="1" lang="en"/>
              <a:t>Electrocardiogram (ECG) machine</a:t>
            </a:r>
            <a:endParaRPr b="1"/>
          </a:p>
          <a:p>
            <a:pPr indent="-317500" lvl="0" marL="457200" rtl="0" algn="l">
              <a:lnSpc>
                <a:spcPct val="115000"/>
              </a:lnSpc>
              <a:spcBef>
                <a:spcPts val="0"/>
              </a:spcBef>
              <a:spcAft>
                <a:spcPts val="0"/>
              </a:spcAft>
              <a:buSzPts val="1400"/>
              <a:buChar char="★"/>
            </a:pPr>
            <a:r>
              <a:rPr b="1" lang="en"/>
              <a:t>Glucometer</a:t>
            </a:r>
            <a:endParaRPr b="1"/>
          </a:p>
          <a:p>
            <a:pPr indent="-317500" lvl="0" marL="457200" rtl="0" algn="l">
              <a:lnSpc>
                <a:spcPct val="115000"/>
              </a:lnSpc>
              <a:spcBef>
                <a:spcPts val="0"/>
              </a:spcBef>
              <a:spcAft>
                <a:spcPts val="0"/>
              </a:spcAft>
              <a:buSzPts val="1400"/>
              <a:buChar char="★"/>
            </a:pPr>
            <a:r>
              <a:rPr b="1" lang="en"/>
              <a:t>Spirometer</a:t>
            </a:r>
            <a:endParaRPr b="1"/>
          </a:p>
          <a:p>
            <a:pPr indent="-317500" lvl="0" marL="457200" rtl="0" algn="l">
              <a:lnSpc>
                <a:spcPct val="115000"/>
              </a:lnSpc>
              <a:spcBef>
                <a:spcPts val="0"/>
              </a:spcBef>
              <a:spcAft>
                <a:spcPts val="0"/>
              </a:spcAft>
              <a:buSzPts val="1400"/>
              <a:buChar char="★"/>
            </a:pPr>
            <a:r>
              <a:rPr b="1" lang="en"/>
              <a:t>Hemoglobin Meter</a:t>
            </a:r>
            <a:endParaRPr b="1"/>
          </a:p>
          <a:p>
            <a:pPr indent="-317500" lvl="0" marL="457200" rtl="0" algn="l">
              <a:lnSpc>
                <a:spcPct val="115000"/>
              </a:lnSpc>
              <a:spcBef>
                <a:spcPts val="0"/>
              </a:spcBef>
              <a:spcAft>
                <a:spcPts val="0"/>
              </a:spcAft>
              <a:buSzPts val="1400"/>
              <a:buChar char="★"/>
            </a:pPr>
            <a:r>
              <a:rPr b="1" lang="en"/>
              <a:t>Blood Pressure Monitor</a:t>
            </a:r>
            <a:endParaRPr b="1"/>
          </a:p>
          <a:p>
            <a:pPr indent="-317500" lvl="0" marL="457200" rtl="0" algn="l">
              <a:lnSpc>
                <a:spcPct val="115000"/>
              </a:lnSpc>
              <a:spcBef>
                <a:spcPts val="0"/>
              </a:spcBef>
              <a:spcAft>
                <a:spcPts val="0"/>
              </a:spcAft>
              <a:buSzPts val="1400"/>
              <a:buChar char="★"/>
            </a:pPr>
            <a:r>
              <a:rPr b="1" lang="en"/>
              <a:t>Temperature Probes</a:t>
            </a:r>
            <a:endParaRPr b="1"/>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92" name="Shape 1592"/>
        <p:cNvGrpSpPr/>
        <p:nvPr/>
      </p:nvGrpSpPr>
      <p:grpSpPr>
        <a:xfrm>
          <a:off x="0" y="0"/>
          <a:ext cx="0" cy="0"/>
          <a:chOff x="0" y="0"/>
          <a:chExt cx="0" cy="0"/>
        </a:xfrm>
      </p:grpSpPr>
      <p:sp>
        <p:nvSpPr>
          <p:cNvPr id="1593" name="Google Shape;1593;p230"/>
          <p:cNvSpPr txBox="1"/>
          <p:nvPr>
            <p:ph type="title"/>
          </p:nvPr>
        </p:nvSpPr>
        <p:spPr>
          <a:xfrm>
            <a:off x="13872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accent3"/>
                </a:solidFill>
              </a:rPr>
              <a:t>Continuous Monitoring:</a:t>
            </a:r>
            <a:endParaRPr b="1" sz="1800" u="sng">
              <a:solidFill>
                <a:schemeClr val="accent3"/>
              </a:solidFill>
            </a:endParaRPr>
          </a:p>
        </p:txBody>
      </p:sp>
      <p:sp>
        <p:nvSpPr>
          <p:cNvPr id="1594" name="Google Shape;1594;p230"/>
          <p:cNvSpPr txBox="1"/>
          <p:nvPr/>
        </p:nvSpPr>
        <p:spPr>
          <a:xfrm>
            <a:off x="96025" y="607800"/>
            <a:ext cx="87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Med Jacket Pro offers continuous bedside monitoring, providing healthcare providers with real-time information on various vital signs and diagnostic parameters.</a:t>
            </a:r>
            <a:endParaRPr b="1"/>
          </a:p>
        </p:txBody>
      </p:sp>
      <p:pic>
        <p:nvPicPr>
          <p:cNvPr id="1595" name="Google Shape;1595;p230"/>
          <p:cNvPicPr preferRelativeResize="0"/>
          <p:nvPr/>
        </p:nvPicPr>
        <p:blipFill rotWithShape="1">
          <a:blip r:embed="rId3">
            <a:alphaModFix/>
          </a:blip>
          <a:srcRect b="0" l="0" r="15052" t="0"/>
          <a:stretch/>
        </p:blipFill>
        <p:spPr>
          <a:xfrm>
            <a:off x="949125" y="1223400"/>
            <a:ext cx="7245726" cy="3615300"/>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599" name="Shape 1599"/>
        <p:cNvGrpSpPr/>
        <p:nvPr/>
      </p:nvGrpSpPr>
      <p:grpSpPr>
        <a:xfrm>
          <a:off x="0" y="0"/>
          <a:ext cx="0" cy="0"/>
          <a:chOff x="0" y="0"/>
          <a:chExt cx="0" cy="0"/>
        </a:xfrm>
      </p:grpSpPr>
      <p:sp>
        <p:nvSpPr>
          <p:cNvPr id="1600" name="Google Shape;1600;p231"/>
          <p:cNvSpPr txBox="1"/>
          <p:nvPr>
            <p:ph type="title"/>
          </p:nvPr>
        </p:nvSpPr>
        <p:spPr>
          <a:xfrm>
            <a:off x="152400" y="152400"/>
            <a:ext cx="8520600" cy="64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accent3"/>
                </a:solidFill>
                <a:latin typeface="Times New Roman"/>
                <a:ea typeface="Times New Roman"/>
                <a:cs typeface="Times New Roman"/>
                <a:sym typeface="Times New Roman"/>
              </a:rPr>
              <a:t>Interoperability:</a:t>
            </a:r>
            <a:endParaRPr b="1" sz="1800" u="sng">
              <a:solidFill>
                <a:schemeClr val="accent3"/>
              </a:solidFill>
              <a:latin typeface="Times New Roman"/>
              <a:ea typeface="Times New Roman"/>
              <a:cs typeface="Times New Roman"/>
              <a:sym typeface="Times New Roman"/>
            </a:endParaRPr>
          </a:p>
        </p:txBody>
      </p:sp>
      <p:sp>
        <p:nvSpPr>
          <p:cNvPr id="1601" name="Google Shape;1601;p231"/>
          <p:cNvSpPr txBox="1"/>
          <p:nvPr/>
        </p:nvSpPr>
        <p:spPr>
          <a:xfrm>
            <a:off x="154200" y="652450"/>
            <a:ext cx="8835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The device is designed to be interoperable with existing hospital infrastructure, ensuring compatibility with electronic health records (EHRs) and other healthcare IT systems.</a:t>
            </a:r>
            <a:endParaRPr b="1">
              <a:latin typeface="Times New Roman"/>
              <a:ea typeface="Times New Roman"/>
              <a:cs typeface="Times New Roman"/>
              <a:sym typeface="Times New Roman"/>
            </a:endParaRPr>
          </a:p>
        </p:txBody>
      </p:sp>
      <p:sp>
        <p:nvSpPr>
          <p:cNvPr id="1602" name="Google Shape;1602;p231"/>
          <p:cNvSpPr txBox="1"/>
          <p:nvPr/>
        </p:nvSpPr>
        <p:spPr>
          <a:xfrm>
            <a:off x="76200" y="1356750"/>
            <a:ext cx="8729100" cy="112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User-Friendly Interface:</a:t>
            </a:r>
            <a:endParaRPr>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The device is equipped with a user-friendly interface that allows healthcare providers to navigate through various features and access patient data efficiently.</a:t>
            </a:r>
            <a:endParaRPr b="1">
              <a:latin typeface="Times New Roman"/>
              <a:ea typeface="Times New Roman"/>
              <a:cs typeface="Times New Roman"/>
              <a:sym typeface="Times New Roman"/>
            </a:endParaRPr>
          </a:p>
        </p:txBody>
      </p:sp>
      <p:sp>
        <p:nvSpPr>
          <p:cNvPr id="1603" name="Google Shape;1603;p231"/>
          <p:cNvSpPr txBox="1"/>
          <p:nvPr/>
        </p:nvSpPr>
        <p:spPr>
          <a:xfrm>
            <a:off x="96050" y="2724150"/>
            <a:ext cx="8729100" cy="177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Data Storage and Connectivity:</a:t>
            </a:r>
            <a:endParaRPr>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latin typeface="Times New Roman"/>
                <a:ea typeface="Times New Roman"/>
                <a:cs typeface="Times New Roman"/>
                <a:sym typeface="Times New Roman"/>
              </a:rPr>
              <a:t>Patient data collected by the Med Jacket Pro, including values from integrated devices, is securely stored in the hospital server.</a:t>
            </a:r>
            <a:endParaRPr b="1">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The device ensures seamless connectivity to hospital information systems, facilitating real-time access to patient records for healthcare professionals.</a:t>
            </a:r>
            <a:endParaRPr b="1">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54" name="Shape 254"/>
        <p:cNvGrpSpPr/>
        <p:nvPr/>
      </p:nvGrpSpPr>
      <p:grpSpPr>
        <a:xfrm>
          <a:off x="0" y="0"/>
          <a:ext cx="0" cy="0"/>
          <a:chOff x="0" y="0"/>
          <a:chExt cx="0" cy="0"/>
        </a:xfrm>
      </p:grpSpPr>
      <p:sp>
        <p:nvSpPr>
          <p:cNvPr id="255" name="Google Shape;255;p34"/>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Bill a Patient:</a:t>
            </a:r>
            <a:endParaRPr b="1" sz="1800" u="sng"/>
          </a:p>
        </p:txBody>
      </p:sp>
      <p:pic>
        <p:nvPicPr>
          <p:cNvPr id="256" name="Google Shape;256;p34"/>
          <p:cNvPicPr preferRelativeResize="0"/>
          <p:nvPr/>
        </p:nvPicPr>
        <p:blipFill>
          <a:blip r:embed="rId3">
            <a:alphaModFix/>
          </a:blip>
          <a:stretch>
            <a:fillRect/>
          </a:stretch>
        </p:blipFill>
        <p:spPr>
          <a:xfrm>
            <a:off x="88375" y="800275"/>
            <a:ext cx="8839200" cy="4012425"/>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07" name="Shape 1607"/>
        <p:cNvGrpSpPr/>
        <p:nvPr/>
      </p:nvGrpSpPr>
      <p:grpSpPr>
        <a:xfrm>
          <a:off x="0" y="0"/>
          <a:ext cx="0" cy="0"/>
          <a:chOff x="0" y="0"/>
          <a:chExt cx="0" cy="0"/>
        </a:xfrm>
      </p:grpSpPr>
      <p:sp>
        <p:nvSpPr>
          <p:cNvPr id="1608" name="Google Shape;1608;p232"/>
          <p:cNvSpPr txBox="1"/>
          <p:nvPr>
            <p:ph type="title"/>
          </p:nvPr>
        </p:nvSpPr>
        <p:spPr>
          <a:xfrm>
            <a:off x="3100575" y="42700"/>
            <a:ext cx="34764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Medjacket Advantages</a:t>
            </a:r>
            <a:endParaRPr b="1" sz="2200" u="sng"/>
          </a:p>
        </p:txBody>
      </p:sp>
      <p:sp>
        <p:nvSpPr>
          <p:cNvPr id="1609" name="Google Shape;1609;p232"/>
          <p:cNvSpPr txBox="1"/>
          <p:nvPr/>
        </p:nvSpPr>
        <p:spPr>
          <a:xfrm>
            <a:off x="266775" y="761188"/>
            <a:ext cx="8921100" cy="112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rPr>
              <a:t>Comprehensive Patient Monitoring:</a:t>
            </a:r>
            <a:endParaRPr sz="1800" u="sng"/>
          </a:p>
          <a:p>
            <a:pPr indent="0" lvl="0" marL="0" rtl="0" algn="l">
              <a:lnSpc>
                <a:spcPct val="115000"/>
              </a:lnSpc>
              <a:spcBef>
                <a:spcPts val="1200"/>
              </a:spcBef>
              <a:spcAft>
                <a:spcPts val="1200"/>
              </a:spcAft>
              <a:buNone/>
            </a:pPr>
            <a:r>
              <a:rPr b="1" lang="en"/>
              <a:t>MedJacket's hardware, coupled with its HIMS software, likely enables comprehensive patient monitoring, covering a wide range of vital signs and health parameters.</a:t>
            </a:r>
            <a:endParaRPr b="1"/>
          </a:p>
        </p:txBody>
      </p:sp>
      <p:sp>
        <p:nvSpPr>
          <p:cNvPr id="1610" name="Google Shape;1610;p232"/>
          <p:cNvSpPr txBox="1"/>
          <p:nvPr/>
        </p:nvSpPr>
        <p:spPr>
          <a:xfrm>
            <a:off x="266775" y="1992375"/>
            <a:ext cx="8814300" cy="112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rPr>
              <a:t>Efficient Outpatient Care:</a:t>
            </a:r>
            <a:endParaRPr sz="2000"/>
          </a:p>
          <a:p>
            <a:pPr indent="0" lvl="0" marL="0" rtl="0" algn="l">
              <a:lnSpc>
                <a:spcPct val="115000"/>
              </a:lnSpc>
              <a:spcBef>
                <a:spcPts val="1200"/>
              </a:spcBef>
              <a:spcAft>
                <a:spcPts val="1200"/>
              </a:spcAft>
              <a:buNone/>
            </a:pPr>
            <a:r>
              <a:rPr b="1" lang="en"/>
              <a:t>Streamlining outpatient care within a short timeframe, potentially in under 5 minutes, can lead to improved efficiency and patient satisfaction.</a:t>
            </a:r>
            <a:endParaRPr b="1"/>
          </a:p>
        </p:txBody>
      </p:sp>
      <p:sp>
        <p:nvSpPr>
          <p:cNvPr id="1611" name="Google Shape;1611;p232"/>
          <p:cNvSpPr txBox="1"/>
          <p:nvPr/>
        </p:nvSpPr>
        <p:spPr>
          <a:xfrm>
            <a:off x="266775" y="3265275"/>
            <a:ext cx="8750400" cy="136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rPr>
              <a:t>Integration with Third-Party Devices:</a:t>
            </a:r>
            <a:endParaRPr/>
          </a:p>
          <a:p>
            <a:pPr indent="0" lvl="0" marL="0" rtl="0" algn="l">
              <a:lnSpc>
                <a:spcPct val="115000"/>
              </a:lnSpc>
              <a:spcBef>
                <a:spcPts val="1200"/>
              </a:spcBef>
              <a:spcAft>
                <a:spcPts val="1200"/>
              </a:spcAft>
              <a:buNone/>
            </a:pPr>
            <a:r>
              <a:rPr b="1" lang="en"/>
              <a:t>The ability to integrate seamlessly with various third-party medical devices commonly found in ICUs (e.g., biochemistry analyzers, ventilators, ECG machines) enhances the overall capabilities of the system.</a:t>
            </a:r>
            <a:endParaRPr b="1"/>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15" name="Shape 1615"/>
        <p:cNvGrpSpPr/>
        <p:nvPr/>
      </p:nvGrpSpPr>
      <p:grpSpPr>
        <a:xfrm>
          <a:off x="0" y="0"/>
          <a:ext cx="0" cy="0"/>
          <a:chOff x="0" y="0"/>
          <a:chExt cx="0" cy="0"/>
        </a:xfrm>
      </p:grpSpPr>
      <p:sp>
        <p:nvSpPr>
          <p:cNvPr id="1616" name="Google Shape;1616;p233"/>
          <p:cNvSpPr txBox="1"/>
          <p:nvPr/>
        </p:nvSpPr>
        <p:spPr>
          <a:xfrm>
            <a:off x="228600" y="152400"/>
            <a:ext cx="8942400" cy="112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Data Storage and Accessibility:</a:t>
            </a:r>
            <a:endParaRPr>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Storing patient data securely on hospital servers ensures data integrity and facilitates easy access for healthcare professionals. This centralized storage supports a more cohesive approach to patient care.</a:t>
            </a:r>
            <a:endParaRPr b="1">
              <a:latin typeface="Times New Roman"/>
              <a:ea typeface="Times New Roman"/>
              <a:cs typeface="Times New Roman"/>
              <a:sym typeface="Times New Roman"/>
            </a:endParaRPr>
          </a:p>
        </p:txBody>
      </p:sp>
      <p:sp>
        <p:nvSpPr>
          <p:cNvPr id="1617" name="Google Shape;1617;p233"/>
          <p:cNvSpPr txBox="1"/>
          <p:nvPr/>
        </p:nvSpPr>
        <p:spPr>
          <a:xfrm>
            <a:off x="216425" y="1440600"/>
            <a:ext cx="8739600" cy="112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Real-time Connectivity:</a:t>
            </a:r>
            <a:endParaRPr>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The system likely supports real-time connectivity with hospital information systems, allowing healthcare providers to access patient records promptly and make informed decisions.</a:t>
            </a:r>
            <a:endParaRPr b="1">
              <a:latin typeface="Times New Roman"/>
              <a:ea typeface="Times New Roman"/>
              <a:cs typeface="Times New Roman"/>
              <a:sym typeface="Times New Roman"/>
            </a:endParaRPr>
          </a:p>
        </p:txBody>
      </p:sp>
      <p:sp>
        <p:nvSpPr>
          <p:cNvPr id="1618" name="Google Shape;1618;p233"/>
          <p:cNvSpPr txBox="1"/>
          <p:nvPr/>
        </p:nvSpPr>
        <p:spPr>
          <a:xfrm>
            <a:off x="253800" y="2571750"/>
            <a:ext cx="8917200" cy="224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Continuous Bedside Monitoring:</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latin typeface="Times New Roman"/>
                <a:ea typeface="Times New Roman"/>
                <a:cs typeface="Times New Roman"/>
                <a:sym typeface="Times New Roman"/>
              </a:rPr>
              <a:t>Offering continuous bedside monitoring allows for timely detection of any changes in a patient's condition, enabling rapid response to critical situations.</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Interoperability:</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Ensuring interoperability with existing hospital infrastructure, including electronic health records (EHRs) and other healthcare IT systems, is a key advantage for seamless data exchange and workflow integration.</a:t>
            </a:r>
            <a:endParaRPr b="1">
              <a:latin typeface="Times New Roman"/>
              <a:ea typeface="Times New Roman"/>
              <a:cs typeface="Times New Roman"/>
              <a:sym typeface="Times New Roman"/>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22" name="Shape 1622"/>
        <p:cNvGrpSpPr/>
        <p:nvPr/>
      </p:nvGrpSpPr>
      <p:grpSpPr>
        <a:xfrm>
          <a:off x="0" y="0"/>
          <a:ext cx="0" cy="0"/>
          <a:chOff x="0" y="0"/>
          <a:chExt cx="0" cy="0"/>
        </a:xfrm>
      </p:grpSpPr>
      <p:sp>
        <p:nvSpPr>
          <p:cNvPr id="1623" name="Google Shape;1623;p234"/>
          <p:cNvSpPr txBox="1"/>
          <p:nvPr/>
        </p:nvSpPr>
        <p:spPr>
          <a:xfrm>
            <a:off x="218100" y="328350"/>
            <a:ext cx="8707800" cy="448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User-Friendly Interface:</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latin typeface="Times New Roman"/>
                <a:ea typeface="Times New Roman"/>
                <a:cs typeface="Times New Roman"/>
                <a:sym typeface="Times New Roman"/>
              </a:rPr>
              <a:t>A user-friendly interface simplifies navigation for healthcare providers, making it easier to use and interpret the information provided by the system.</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Scalability:</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latin typeface="Times New Roman"/>
                <a:ea typeface="Times New Roman"/>
                <a:cs typeface="Times New Roman"/>
                <a:sym typeface="Times New Roman"/>
              </a:rPr>
              <a:t>MedJacket's products may be scalable to accommodate the evolving needs of healthcare facilities, whether they are small clinics or large hospitals.</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Enhanced Clinical Decision Support:</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a:latin typeface="Times New Roman"/>
                <a:ea typeface="Times New Roman"/>
                <a:cs typeface="Times New Roman"/>
                <a:sym typeface="Times New Roman"/>
              </a:rPr>
              <a:t>The inclusion of decision support tools in the HIMS software can assist healthcare providers in making informed clinical decisions based on the collected data.</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800" u="sng">
                <a:solidFill>
                  <a:schemeClr val="accent3"/>
                </a:solidFill>
                <a:latin typeface="Times New Roman"/>
                <a:ea typeface="Times New Roman"/>
                <a:cs typeface="Times New Roman"/>
                <a:sym typeface="Times New Roman"/>
              </a:rPr>
              <a:t>Security and Compliance:</a:t>
            </a:r>
            <a:endParaRPr b="1" sz="1800" u="sng">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Robust security features ensure the confidentiality and integrity of patient data, meeting regulatory standards and compliance requirements.</a:t>
            </a:r>
            <a:endParaRPr b="1">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60" name="Shape 260"/>
        <p:cNvGrpSpPr/>
        <p:nvPr/>
      </p:nvGrpSpPr>
      <p:grpSpPr>
        <a:xfrm>
          <a:off x="0" y="0"/>
          <a:ext cx="0" cy="0"/>
          <a:chOff x="0" y="0"/>
          <a:chExt cx="0" cy="0"/>
        </a:xfrm>
      </p:grpSpPr>
      <p:sp>
        <p:nvSpPr>
          <p:cNvPr id="261" name="Google Shape;261;p35"/>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Reports of the patient:</a:t>
            </a:r>
            <a:endParaRPr b="1" sz="1800" u="sng"/>
          </a:p>
        </p:txBody>
      </p:sp>
      <p:pic>
        <p:nvPicPr>
          <p:cNvPr id="262" name="Google Shape;262;p35"/>
          <p:cNvPicPr preferRelativeResize="0"/>
          <p:nvPr/>
        </p:nvPicPr>
        <p:blipFill>
          <a:blip r:embed="rId3">
            <a:alphaModFix/>
          </a:blip>
          <a:stretch>
            <a:fillRect/>
          </a:stretch>
        </p:blipFill>
        <p:spPr>
          <a:xfrm>
            <a:off x="45675" y="757650"/>
            <a:ext cx="8971452" cy="3798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66" name="Shape 266"/>
        <p:cNvGrpSpPr/>
        <p:nvPr/>
      </p:nvGrpSpPr>
      <p:grpSpPr>
        <a:xfrm>
          <a:off x="0" y="0"/>
          <a:ext cx="0" cy="0"/>
          <a:chOff x="0" y="0"/>
          <a:chExt cx="0" cy="0"/>
        </a:xfrm>
      </p:grpSpPr>
      <p:sp>
        <p:nvSpPr>
          <p:cNvPr id="267" name="Google Shape;267;p36"/>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Patient Medications:</a:t>
            </a:r>
            <a:endParaRPr b="1" sz="1800" u="sng"/>
          </a:p>
        </p:txBody>
      </p:sp>
      <p:pic>
        <p:nvPicPr>
          <p:cNvPr id="268" name="Google Shape;268;p36"/>
          <p:cNvPicPr preferRelativeResize="0"/>
          <p:nvPr/>
        </p:nvPicPr>
        <p:blipFill>
          <a:blip r:embed="rId3">
            <a:alphaModFix/>
          </a:blip>
          <a:stretch>
            <a:fillRect/>
          </a:stretch>
        </p:blipFill>
        <p:spPr>
          <a:xfrm>
            <a:off x="152400" y="1237850"/>
            <a:ext cx="8839198" cy="3357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72" name="Shape 272"/>
        <p:cNvGrpSpPr/>
        <p:nvPr/>
      </p:nvGrpSpPr>
      <p:grpSpPr>
        <a:xfrm>
          <a:off x="0" y="0"/>
          <a:ext cx="0" cy="0"/>
          <a:chOff x="0" y="0"/>
          <a:chExt cx="0" cy="0"/>
        </a:xfrm>
      </p:grpSpPr>
      <p:sp>
        <p:nvSpPr>
          <p:cNvPr id="273" name="Google Shape;273;p37"/>
          <p:cNvSpPr txBox="1"/>
          <p:nvPr>
            <p:ph type="title"/>
          </p:nvPr>
        </p:nvSpPr>
        <p:spPr>
          <a:xfrm>
            <a:off x="2958150" y="47175"/>
            <a:ext cx="2910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Non Clinical Reports</a:t>
            </a:r>
            <a:endParaRPr b="1" sz="2200" u="sng"/>
          </a:p>
        </p:txBody>
      </p:sp>
      <p:sp>
        <p:nvSpPr>
          <p:cNvPr id="274" name="Google Shape;274;p37"/>
          <p:cNvSpPr txBox="1"/>
          <p:nvPr/>
        </p:nvSpPr>
        <p:spPr>
          <a:xfrm>
            <a:off x="452429" y="740456"/>
            <a:ext cx="303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lt1"/>
              </a:solidFill>
              <a:latin typeface="Roboto"/>
              <a:ea typeface="Roboto"/>
              <a:cs typeface="Roboto"/>
              <a:sym typeface="Roboto"/>
            </a:endParaRPr>
          </a:p>
        </p:txBody>
      </p:sp>
      <p:sp>
        <p:nvSpPr>
          <p:cNvPr id="275" name="Google Shape;275;p37"/>
          <p:cNvSpPr/>
          <p:nvPr/>
        </p:nvSpPr>
        <p:spPr>
          <a:xfrm>
            <a:off x="352075" y="1764312"/>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Patient Registration Report</a:t>
            </a:r>
            <a:endParaRPr b="1">
              <a:solidFill>
                <a:schemeClr val="lt1"/>
              </a:solidFill>
              <a:latin typeface="Roboto"/>
              <a:ea typeface="Roboto"/>
              <a:cs typeface="Roboto"/>
              <a:sym typeface="Roboto"/>
            </a:endParaRPr>
          </a:p>
        </p:txBody>
      </p:sp>
      <p:sp>
        <p:nvSpPr>
          <p:cNvPr id="276" name="Google Shape;276;p37"/>
          <p:cNvSpPr/>
          <p:nvPr/>
        </p:nvSpPr>
        <p:spPr>
          <a:xfrm>
            <a:off x="352075" y="2846879"/>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User wise Billing Details</a:t>
            </a:r>
            <a:endParaRPr b="1">
              <a:solidFill>
                <a:schemeClr val="lt1"/>
              </a:solidFill>
              <a:latin typeface="Roboto"/>
              <a:ea typeface="Roboto"/>
              <a:cs typeface="Roboto"/>
              <a:sym typeface="Roboto"/>
            </a:endParaRPr>
          </a:p>
        </p:txBody>
      </p:sp>
      <p:sp>
        <p:nvSpPr>
          <p:cNvPr id="277" name="Google Shape;277;p37"/>
          <p:cNvSpPr/>
          <p:nvPr/>
        </p:nvSpPr>
        <p:spPr>
          <a:xfrm>
            <a:off x="352075" y="3928791"/>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Patient Discharge Report</a:t>
            </a:r>
            <a:endParaRPr b="1">
              <a:solidFill>
                <a:schemeClr val="lt1"/>
              </a:solidFill>
              <a:latin typeface="Roboto"/>
              <a:ea typeface="Roboto"/>
              <a:cs typeface="Roboto"/>
              <a:sym typeface="Roboto"/>
            </a:endParaRPr>
          </a:p>
        </p:txBody>
      </p:sp>
      <p:sp>
        <p:nvSpPr>
          <p:cNvPr id="278" name="Google Shape;278;p37"/>
          <p:cNvSpPr/>
          <p:nvPr/>
        </p:nvSpPr>
        <p:spPr>
          <a:xfrm>
            <a:off x="4620057" y="711100"/>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Doctor wise Consultations</a:t>
            </a:r>
            <a:endParaRPr b="1">
              <a:solidFill>
                <a:schemeClr val="lt1"/>
              </a:solidFill>
              <a:latin typeface="Roboto"/>
              <a:ea typeface="Roboto"/>
              <a:cs typeface="Roboto"/>
              <a:sym typeface="Roboto"/>
            </a:endParaRPr>
          </a:p>
        </p:txBody>
      </p:sp>
      <p:sp>
        <p:nvSpPr>
          <p:cNvPr id="279" name="Google Shape;279;p37"/>
          <p:cNvSpPr/>
          <p:nvPr/>
        </p:nvSpPr>
        <p:spPr>
          <a:xfrm>
            <a:off x="4620057" y="1723059"/>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Investigations Summary Report</a:t>
            </a:r>
            <a:endParaRPr b="1">
              <a:solidFill>
                <a:schemeClr val="lt1"/>
              </a:solidFill>
              <a:latin typeface="Roboto"/>
              <a:ea typeface="Roboto"/>
              <a:cs typeface="Roboto"/>
              <a:sym typeface="Roboto"/>
            </a:endParaRPr>
          </a:p>
        </p:txBody>
      </p:sp>
      <p:sp>
        <p:nvSpPr>
          <p:cNvPr id="280" name="Google Shape;280;p37"/>
          <p:cNvSpPr/>
          <p:nvPr/>
        </p:nvSpPr>
        <p:spPr>
          <a:xfrm>
            <a:off x="4620057" y="2846879"/>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Billin</a:t>
            </a:r>
            <a:r>
              <a:rPr b="1" lang="en" sz="1800">
                <a:solidFill>
                  <a:schemeClr val="lt1"/>
                </a:solidFill>
                <a:latin typeface="Roboto"/>
                <a:ea typeface="Roboto"/>
                <a:cs typeface="Roboto"/>
                <a:sym typeface="Roboto"/>
              </a:rPr>
              <a:t>g Summary</a:t>
            </a:r>
            <a:endParaRPr b="1">
              <a:solidFill>
                <a:schemeClr val="lt1"/>
              </a:solidFill>
              <a:latin typeface="Roboto"/>
              <a:ea typeface="Roboto"/>
              <a:cs typeface="Roboto"/>
              <a:sym typeface="Roboto"/>
            </a:endParaRPr>
          </a:p>
        </p:txBody>
      </p:sp>
      <p:sp>
        <p:nvSpPr>
          <p:cNvPr id="281" name="Google Shape;281;p37"/>
          <p:cNvSpPr/>
          <p:nvPr/>
        </p:nvSpPr>
        <p:spPr>
          <a:xfrm>
            <a:off x="4620057" y="3970699"/>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Billing Details</a:t>
            </a:r>
            <a:endParaRPr b="1">
              <a:solidFill>
                <a:schemeClr val="lt1"/>
              </a:solidFill>
              <a:latin typeface="Roboto"/>
              <a:ea typeface="Roboto"/>
              <a:cs typeface="Roboto"/>
              <a:sym typeface="Roboto"/>
            </a:endParaRPr>
          </a:p>
        </p:txBody>
      </p:sp>
      <p:sp>
        <p:nvSpPr>
          <p:cNvPr id="282" name="Google Shape;282;p37"/>
          <p:cNvSpPr/>
          <p:nvPr/>
        </p:nvSpPr>
        <p:spPr>
          <a:xfrm>
            <a:off x="428275" y="711100"/>
            <a:ext cx="3788700" cy="5967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chemeClr val="lt1"/>
                </a:solidFill>
                <a:latin typeface="Roboto"/>
                <a:ea typeface="Roboto"/>
                <a:cs typeface="Roboto"/>
                <a:sym typeface="Roboto"/>
              </a:rPr>
              <a:t>User wise Billing Summary</a:t>
            </a:r>
            <a:endParaRPr b="1">
              <a:solidFill>
                <a:schemeClr val="lt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86" name="Shape 286"/>
        <p:cNvGrpSpPr/>
        <p:nvPr/>
      </p:nvGrpSpPr>
      <p:grpSpPr>
        <a:xfrm>
          <a:off x="0" y="0"/>
          <a:ext cx="0" cy="0"/>
          <a:chOff x="0" y="0"/>
          <a:chExt cx="0" cy="0"/>
        </a:xfrm>
      </p:grpSpPr>
      <p:sp>
        <p:nvSpPr>
          <p:cNvPr id="287" name="Google Shape;287;p38"/>
          <p:cNvSpPr txBox="1"/>
          <p:nvPr>
            <p:ph type="title"/>
          </p:nvPr>
        </p:nvSpPr>
        <p:spPr>
          <a:xfrm>
            <a:off x="2454350" y="89875"/>
            <a:ext cx="4482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2"/>
                </a:solidFill>
              </a:rPr>
              <a:t>User wise Billing Summary</a:t>
            </a:r>
            <a:endParaRPr sz="3400" u="sng">
              <a:solidFill>
                <a:schemeClr val="accent2"/>
              </a:solidFill>
            </a:endParaRPr>
          </a:p>
        </p:txBody>
      </p:sp>
      <p:pic>
        <p:nvPicPr>
          <p:cNvPr id="288" name="Google Shape;288;p38"/>
          <p:cNvPicPr preferRelativeResize="0"/>
          <p:nvPr/>
        </p:nvPicPr>
        <p:blipFill>
          <a:blip r:embed="rId3">
            <a:alphaModFix/>
          </a:blip>
          <a:stretch>
            <a:fillRect/>
          </a:stretch>
        </p:blipFill>
        <p:spPr>
          <a:xfrm>
            <a:off x="1027425" y="754025"/>
            <a:ext cx="7519147" cy="4173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92" name="Shape 292"/>
        <p:cNvGrpSpPr/>
        <p:nvPr/>
      </p:nvGrpSpPr>
      <p:grpSpPr>
        <a:xfrm>
          <a:off x="0" y="0"/>
          <a:ext cx="0" cy="0"/>
          <a:chOff x="0" y="0"/>
          <a:chExt cx="0" cy="0"/>
        </a:xfrm>
      </p:grpSpPr>
      <p:sp>
        <p:nvSpPr>
          <p:cNvPr id="293" name="Google Shape;293;p39"/>
          <p:cNvSpPr txBox="1"/>
          <p:nvPr>
            <p:ph type="title"/>
          </p:nvPr>
        </p:nvSpPr>
        <p:spPr>
          <a:xfrm>
            <a:off x="2926150" y="57850"/>
            <a:ext cx="4260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2"/>
                </a:solidFill>
              </a:rPr>
              <a:t>Patient Registration Report</a:t>
            </a:r>
            <a:endParaRPr sz="3400" u="sng">
              <a:solidFill>
                <a:schemeClr val="accent2"/>
              </a:solidFill>
            </a:endParaRPr>
          </a:p>
        </p:txBody>
      </p:sp>
      <p:pic>
        <p:nvPicPr>
          <p:cNvPr id="294" name="Google Shape;294;p39"/>
          <p:cNvPicPr preferRelativeResize="0"/>
          <p:nvPr/>
        </p:nvPicPr>
        <p:blipFill>
          <a:blip r:embed="rId3">
            <a:alphaModFix/>
          </a:blip>
          <a:stretch>
            <a:fillRect/>
          </a:stretch>
        </p:blipFill>
        <p:spPr>
          <a:xfrm>
            <a:off x="2371638" y="719000"/>
            <a:ext cx="4899775" cy="4173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98" name="Shape 298"/>
        <p:cNvGrpSpPr/>
        <p:nvPr/>
      </p:nvGrpSpPr>
      <p:grpSpPr>
        <a:xfrm>
          <a:off x="0" y="0"/>
          <a:ext cx="0" cy="0"/>
          <a:chOff x="0" y="0"/>
          <a:chExt cx="0" cy="0"/>
        </a:xfrm>
      </p:grpSpPr>
      <p:sp>
        <p:nvSpPr>
          <p:cNvPr id="299" name="Google Shape;299;p40"/>
          <p:cNvSpPr txBox="1"/>
          <p:nvPr>
            <p:ph type="title"/>
          </p:nvPr>
        </p:nvSpPr>
        <p:spPr>
          <a:xfrm>
            <a:off x="2670025" y="47175"/>
            <a:ext cx="39567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2"/>
                </a:solidFill>
              </a:rPr>
              <a:t>User wise Billing Details</a:t>
            </a:r>
            <a:endParaRPr sz="3400" u="sng">
              <a:solidFill>
                <a:schemeClr val="accent2"/>
              </a:solidFill>
            </a:endParaRPr>
          </a:p>
        </p:txBody>
      </p:sp>
      <p:pic>
        <p:nvPicPr>
          <p:cNvPr id="300" name="Google Shape;300;p40"/>
          <p:cNvPicPr preferRelativeResize="0"/>
          <p:nvPr/>
        </p:nvPicPr>
        <p:blipFill>
          <a:blip r:embed="rId3">
            <a:alphaModFix/>
          </a:blip>
          <a:stretch>
            <a:fillRect/>
          </a:stretch>
        </p:blipFill>
        <p:spPr>
          <a:xfrm>
            <a:off x="878025" y="654975"/>
            <a:ext cx="7286524" cy="4183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04" name="Shape 304"/>
        <p:cNvGrpSpPr/>
        <p:nvPr/>
      </p:nvGrpSpPr>
      <p:grpSpPr>
        <a:xfrm>
          <a:off x="0" y="0"/>
          <a:ext cx="0" cy="0"/>
          <a:chOff x="0" y="0"/>
          <a:chExt cx="0" cy="0"/>
        </a:xfrm>
      </p:grpSpPr>
      <p:sp>
        <p:nvSpPr>
          <p:cNvPr id="305" name="Google Shape;305;p41"/>
          <p:cNvSpPr txBox="1"/>
          <p:nvPr>
            <p:ph type="title"/>
          </p:nvPr>
        </p:nvSpPr>
        <p:spPr>
          <a:xfrm>
            <a:off x="3118200" y="68550"/>
            <a:ext cx="3988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accent2"/>
                </a:solidFill>
              </a:rPr>
              <a:t>Patient Discharge Report</a:t>
            </a:r>
            <a:endParaRPr u="sng">
              <a:solidFill>
                <a:schemeClr val="accent2"/>
              </a:solidFill>
            </a:endParaRPr>
          </a:p>
        </p:txBody>
      </p:sp>
      <p:pic>
        <p:nvPicPr>
          <p:cNvPr id="306" name="Google Shape;306;p41"/>
          <p:cNvPicPr preferRelativeResize="0"/>
          <p:nvPr/>
        </p:nvPicPr>
        <p:blipFill>
          <a:blip r:embed="rId3">
            <a:alphaModFix/>
          </a:blip>
          <a:stretch>
            <a:fillRect/>
          </a:stretch>
        </p:blipFill>
        <p:spPr>
          <a:xfrm>
            <a:off x="2460450" y="743375"/>
            <a:ext cx="4646542" cy="4162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05" name="Shape 105"/>
        <p:cNvGrpSpPr/>
        <p:nvPr/>
      </p:nvGrpSpPr>
      <p:grpSpPr>
        <a:xfrm>
          <a:off x="0" y="0"/>
          <a:ext cx="0" cy="0"/>
          <a:chOff x="0" y="0"/>
          <a:chExt cx="0" cy="0"/>
        </a:xfrm>
      </p:grpSpPr>
      <p:sp>
        <p:nvSpPr>
          <p:cNvPr id="106" name="Google Shape;106;p15"/>
          <p:cNvSpPr txBox="1"/>
          <p:nvPr>
            <p:ph type="title"/>
          </p:nvPr>
        </p:nvSpPr>
        <p:spPr>
          <a:xfrm>
            <a:off x="2990150" y="0"/>
            <a:ext cx="45864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Medjacket</a:t>
            </a:r>
            <a:endParaRPr/>
          </a:p>
        </p:txBody>
      </p:sp>
      <p:sp>
        <p:nvSpPr>
          <p:cNvPr id="107" name="Google Shape;107;p15"/>
          <p:cNvSpPr/>
          <p:nvPr/>
        </p:nvSpPr>
        <p:spPr>
          <a:xfrm>
            <a:off x="126625" y="942075"/>
            <a:ext cx="2469300" cy="607800"/>
          </a:xfrm>
          <a:prstGeom prst="homePlate">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b="1" sz="1600"/>
          </a:p>
        </p:txBody>
      </p:sp>
      <p:sp>
        <p:nvSpPr>
          <p:cNvPr id="108" name="Google Shape;108;p15"/>
          <p:cNvSpPr txBox="1"/>
          <p:nvPr>
            <p:ph idx="4294967295" type="body"/>
          </p:nvPr>
        </p:nvSpPr>
        <p:spPr>
          <a:xfrm>
            <a:off x="126625" y="1088775"/>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400">
                <a:solidFill>
                  <a:schemeClr val="lt1"/>
                </a:solidFill>
              </a:rPr>
              <a:t>Best Medical Software Provider, Is Your Choice</a:t>
            </a:r>
            <a:endParaRPr b="1" sz="1400">
              <a:solidFill>
                <a:schemeClr val="lt1"/>
              </a:solidFill>
            </a:endParaRPr>
          </a:p>
        </p:txBody>
      </p:sp>
      <p:sp>
        <p:nvSpPr>
          <p:cNvPr id="109" name="Google Shape;109;p15"/>
          <p:cNvSpPr txBox="1"/>
          <p:nvPr>
            <p:ph idx="4294967295" type="body"/>
          </p:nvPr>
        </p:nvSpPr>
        <p:spPr>
          <a:xfrm>
            <a:off x="125425" y="1846500"/>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800"/>
              </a:spcAft>
              <a:buNone/>
            </a:pPr>
            <a:r>
              <a:rPr b="1" lang="en" sz="1200"/>
              <a:t>Established in 2021, MedJacket strives to enhance healthcare with cutting-edge equipment, adhering to the highest quality and industry standards. Our commitment to innovation empowers healthcare providers for optimal patient care, reflecting our relentless pursuit of excellence.</a:t>
            </a:r>
            <a:endParaRPr b="1" sz="1200"/>
          </a:p>
        </p:txBody>
      </p:sp>
      <p:sp>
        <p:nvSpPr>
          <p:cNvPr id="110" name="Google Shape;110;p15"/>
          <p:cNvSpPr/>
          <p:nvPr/>
        </p:nvSpPr>
        <p:spPr>
          <a:xfrm>
            <a:off x="2891914" y="942075"/>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b="1" sz="1600"/>
          </a:p>
        </p:txBody>
      </p:sp>
      <p:sp>
        <p:nvSpPr>
          <p:cNvPr id="111" name="Google Shape;111;p15"/>
          <p:cNvSpPr txBox="1"/>
          <p:nvPr>
            <p:ph idx="4294967295" type="body"/>
          </p:nvPr>
        </p:nvSpPr>
        <p:spPr>
          <a:xfrm>
            <a:off x="3208100" y="1088776"/>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400">
                <a:solidFill>
                  <a:schemeClr val="lt1"/>
                </a:solidFill>
              </a:rPr>
              <a:t>Why Choose us</a:t>
            </a:r>
            <a:endParaRPr b="1" sz="1400">
              <a:solidFill>
                <a:schemeClr val="lt1"/>
              </a:solidFill>
            </a:endParaRPr>
          </a:p>
        </p:txBody>
      </p:sp>
      <p:sp>
        <p:nvSpPr>
          <p:cNvPr id="112" name="Google Shape;112;p15"/>
          <p:cNvSpPr txBox="1"/>
          <p:nvPr>
            <p:ph idx="4294967295" type="body"/>
          </p:nvPr>
        </p:nvSpPr>
        <p:spPr>
          <a:xfrm>
            <a:off x="2990150" y="1884150"/>
            <a:ext cx="2471700" cy="2613300"/>
          </a:xfrm>
          <a:prstGeom prst="rect">
            <a:avLst/>
          </a:prstGeom>
        </p:spPr>
        <p:txBody>
          <a:bodyPr anchorCtr="0" anchor="t" bIns="91425" lIns="91425" spcFirstLastPara="1" rIns="91425" wrap="square" tIns="91425">
            <a:noAutofit/>
          </a:bodyPr>
          <a:lstStyle/>
          <a:p>
            <a:pPr indent="-114300" lvl="0" marL="57150" rtl="0" algn="l">
              <a:spcBef>
                <a:spcPts val="0"/>
              </a:spcBef>
              <a:spcAft>
                <a:spcPts val="800"/>
              </a:spcAft>
              <a:buNone/>
            </a:pPr>
            <a:r>
              <a:rPr b="1" lang="en" sz="1200"/>
              <a:t>   With over 3 years of experience</a:t>
            </a:r>
            <a:r>
              <a:rPr b="1" lang="en" sz="1200"/>
              <a:t> </a:t>
            </a:r>
            <a:r>
              <a:rPr b="1" lang="en" sz="1200"/>
              <a:t>under our hard hat, we partner with owners and design professionals to build high-quality projects. Over the years, Medjacket has built relationships with the industry’s top health professionals, and  all of whom adhere to our high standards of quality.</a:t>
            </a:r>
            <a:endParaRPr b="1" sz="1200"/>
          </a:p>
        </p:txBody>
      </p:sp>
      <p:sp>
        <p:nvSpPr>
          <p:cNvPr id="113" name="Google Shape;113;p15"/>
          <p:cNvSpPr/>
          <p:nvPr/>
        </p:nvSpPr>
        <p:spPr>
          <a:xfrm>
            <a:off x="5948527" y="942075"/>
            <a:ext cx="2760600" cy="6078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b="1" sz="1600"/>
          </a:p>
        </p:txBody>
      </p:sp>
      <p:sp>
        <p:nvSpPr>
          <p:cNvPr id="114" name="Google Shape;114;p15"/>
          <p:cNvSpPr txBox="1"/>
          <p:nvPr>
            <p:ph idx="4294967295" type="body"/>
          </p:nvPr>
        </p:nvSpPr>
        <p:spPr>
          <a:xfrm>
            <a:off x="6289583" y="1088763"/>
            <a:ext cx="2257200" cy="314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1400">
                <a:solidFill>
                  <a:schemeClr val="lt1"/>
                </a:solidFill>
              </a:rPr>
              <a:t>Mission &amp; Vision</a:t>
            </a:r>
            <a:endParaRPr b="1" sz="1400">
              <a:solidFill>
                <a:schemeClr val="lt1"/>
              </a:solidFill>
            </a:endParaRPr>
          </a:p>
        </p:txBody>
      </p:sp>
      <p:sp>
        <p:nvSpPr>
          <p:cNvPr id="115" name="Google Shape;115;p15"/>
          <p:cNvSpPr txBox="1"/>
          <p:nvPr>
            <p:ph idx="4294967295" type="body"/>
          </p:nvPr>
        </p:nvSpPr>
        <p:spPr>
          <a:xfrm>
            <a:off x="5948526" y="1846500"/>
            <a:ext cx="2471700" cy="2650800"/>
          </a:xfrm>
          <a:prstGeom prst="rect">
            <a:avLst/>
          </a:prstGeom>
        </p:spPr>
        <p:txBody>
          <a:bodyPr anchorCtr="0" anchor="t" bIns="91425" lIns="91425" spcFirstLastPara="1" rIns="91425" wrap="square" tIns="91425">
            <a:noAutofit/>
          </a:bodyPr>
          <a:lstStyle/>
          <a:p>
            <a:pPr indent="0" lvl="0" marL="0" rtl="0" algn="l">
              <a:spcBef>
                <a:spcPts val="0"/>
              </a:spcBef>
              <a:spcAft>
                <a:spcPts val="800"/>
              </a:spcAft>
              <a:buNone/>
            </a:pPr>
            <a:r>
              <a:rPr b="1" lang="en" sz="1200"/>
              <a:t>Committed to revolutionizing patient care, Every </a:t>
            </a:r>
            <a:r>
              <a:rPr b="1" lang="en" sz="1200"/>
              <a:t>Stakeholder</a:t>
            </a:r>
            <a:r>
              <a:rPr b="1" lang="en" sz="1200"/>
              <a:t> expectations encompassing the whole medical arena. we set new standards in healthcare technology through relentless innovation. Our bedside monitors and software provide real-time, accurate data, empowering medical professionals for optimal patient safety and comfort.</a:t>
            </a:r>
            <a:endParaRPr b="1"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10" name="Shape 310"/>
        <p:cNvGrpSpPr/>
        <p:nvPr/>
      </p:nvGrpSpPr>
      <p:grpSpPr>
        <a:xfrm>
          <a:off x="0" y="0"/>
          <a:ext cx="0" cy="0"/>
          <a:chOff x="0" y="0"/>
          <a:chExt cx="0" cy="0"/>
        </a:xfrm>
      </p:grpSpPr>
      <p:sp>
        <p:nvSpPr>
          <p:cNvPr id="311" name="Google Shape;311;p42"/>
          <p:cNvSpPr txBox="1"/>
          <p:nvPr>
            <p:ph type="title"/>
          </p:nvPr>
        </p:nvSpPr>
        <p:spPr>
          <a:xfrm>
            <a:off x="2764325" y="57850"/>
            <a:ext cx="3745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Doctor wise Consultations</a:t>
            </a:r>
            <a:endParaRPr sz="2200" u="sng"/>
          </a:p>
        </p:txBody>
      </p:sp>
      <p:pic>
        <p:nvPicPr>
          <p:cNvPr id="312" name="Google Shape;312;p42"/>
          <p:cNvPicPr preferRelativeResize="0"/>
          <p:nvPr/>
        </p:nvPicPr>
        <p:blipFill>
          <a:blip r:embed="rId3">
            <a:alphaModFix/>
          </a:blip>
          <a:stretch>
            <a:fillRect/>
          </a:stretch>
        </p:blipFill>
        <p:spPr>
          <a:xfrm>
            <a:off x="152400" y="1148875"/>
            <a:ext cx="8839199" cy="271549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16" name="Shape 316"/>
        <p:cNvGrpSpPr/>
        <p:nvPr/>
      </p:nvGrpSpPr>
      <p:grpSpPr>
        <a:xfrm>
          <a:off x="0" y="0"/>
          <a:ext cx="0" cy="0"/>
          <a:chOff x="0" y="0"/>
          <a:chExt cx="0" cy="0"/>
        </a:xfrm>
      </p:grpSpPr>
      <p:sp>
        <p:nvSpPr>
          <p:cNvPr id="317" name="Google Shape;317;p43"/>
          <p:cNvSpPr txBox="1"/>
          <p:nvPr>
            <p:ph type="title"/>
          </p:nvPr>
        </p:nvSpPr>
        <p:spPr>
          <a:xfrm>
            <a:off x="2392575" y="0"/>
            <a:ext cx="41595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solidFill>
                  <a:schemeClr val="accent2"/>
                </a:solidFill>
              </a:rPr>
              <a:t>Investigations Summary Report</a:t>
            </a:r>
            <a:endParaRPr sz="3400" u="sng">
              <a:solidFill>
                <a:schemeClr val="accent2"/>
              </a:solidFill>
            </a:endParaRPr>
          </a:p>
        </p:txBody>
      </p:sp>
      <p:pic>
        <p:nvPicPr>
          <p:cNvPr id="318" name="Google Shape;318;p43"/>
          <p:cNvPicPr preferRelativeResize="0"/>
          <p:nvPr/>
        </p:nvPicPr>
        <p:blipFill>
          <a:blip r:embed="rId3">
            <a:alphaModFix/>
          </a:blip>
          <a:stretch>
            <a:fillRect/>
          </a:stretch>
        </p:blipFill>
        <p:spPr>
          <a:xfrm>
            <a:off x="152400" y="760200"/>
            <a:ext cx="8522992" cy="4230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22" name="Shape 322"/>
        <p:cNvGrpSpPr/>
        <p:nvPr/>
      </p:nvGrpSpPr>
      <p:grpSpPr>
        <a:xfrm>
          <a:off x="0" y="0"/>
          <a:ext cx="0" cy="0"/>
          <a:chOff x="0" y="0"/>
          <a:chExt cx="0" cy="0"/>
        </a:xfrm>
      </p:grpSpPr>
      <p:sp>
        <p:nvSpPr>
          <p:cNvPr id="323" name="Google Shape;323;p44"/>
          <p:cNvSpPr txBox="1"/>
          <p:nvPr>
            <p:ph type="title"/>
          </p:nvPr>
        </p:nvSpPr>
        <p:spPr>
          <a:xfrm>
            <a:off x="3555725" y="89850"/>
            <a:ext cx="2644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Clinical Reports</a:t>
            </a:r>
            <a:r>
              <a:rPr lang="en"/>
              <a:t> </a:t>
            </a:r>
            <a:endParaRPr/>
          </a:p>
        </p:txBody>
      </p:sp>
      <p:sp>
        <p:nvSpPr>
          <p:cNvPr id="324" name="Google Shape;324;p44"/>
          <p:cNvSpPr/>
          <p:nvPr/>
        </p:nvSpPr>
        <p:spPr>
          <a:xfrm>
            <a:off x="361300" y="768325"/>
            <a:ext cx="3053400" cy="4461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Patient Reports</a:t>
            </a:r>
            <a:endParaRPr b="1">
              <a:solidFill>
                <a:schemeClr val="lt1"/>
              </a:solidFill>
            </a:endParaRPr>
          </a:p>
        </p:txBody>
      </p:sp>
      <p:sp>
        <p:nvSpPr>
          <p:cNvPr id="325" name="Google Shape;325;p44"/>
          <p:cNvSpPr/>
          <p:nvPr/>
        </p:nvSpPr>
        <p:spPr>
          <a:xfrm>
            <a:off x="361300" y="1618991"/>
            <a:ext cx="3053400" cy="4461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Patient Health Score</a:t>
            </a:r>
            <a:endParaRPr b="1">
              <a:solidFill>
                <a:schemeClr val="lt1"/>
              </a:solidFill>
            </a:endParaRPr>
          </a:p>
        </p:txBody>
      </p:sp>
      <p:sp>
        <p:nvSpPr>
          <p:cNvPr id="326" name="Google Shape;326;p44"/>
          <p:cNvSpPr/>
          <p:nvPr/>
        </p:nvSpPr>
        <p:spPr>
          <a:xfrm>
            <a:off x="361300" y="2469656"/>
            <a:ext cx="3053400" cy="4461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Pathology Reports</a:t>
            </a:r>
            <a:endParaRPr b="1">
              <a:solidFill>
                <a:schemeClr val="lt1"/>
              </a:solidFill>
            </a:endParaRPr>
          </a:p>
        </p:txBody>
      </p:sp>
      <p:sp>
        <p:nvSpPr>
          <p:cNvPr id="327" name="Google Shape;327;p44"/>
          <p:cNvSpPr/>
          <p:nvPr/>
        </p:nvSpPr>
        <p:spPr>
          <a:xfrm>
            <a:off x="361300" y="3320322"/>
            <a:ext cx="3053400" cy="4461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Radiology Reports</a:t>
            </a:r>
            <a:endParaRPr b="1">
              <a:solidFill>
                <a:schemeClr val="lt1"/>
              </a:solidFill>
            </a:endParaRPr>
          </a:p>
        </p:txBody>
      </p:sp>
      <p:sp>
        <p:nvSpPr>
          <p:cNvPr id="328" name="Google Shape;328;p44"/>
          <p:cNvSpPr/>
          <p:nvPr/>
        </p:nvSpPr>
        <p:spPr>
          <a:xfrm>
            <a:off x="361300" y="4102746"/>
            <a:ext cx="3053400" cy="4461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Nursing Station Data</a:t>
            </a:r>
            <a:endParaRPr b="1">
              <a:solidFill>
                <a:schemeClr val="lt1"/>
              </a:solidFill>
            </a:endParaRPr>
          </a:p>
        </p:txBody>
      </p:sp>
      <p:pic>
        <p:nvPicPr>
          <p:cNvPr id="329" name="Google Shape;329;p44"/>
          <p:cNvPicPr preferRelativeResize="0"/>
          <p:nvPr/>
        </p:nvPicPr>
        <p:blipFill rotWithShape="1">
          <a:blip r:embed="rId3">
            <a:alphaModFix/>
          </a:blip>
          <a:srcRect b="11606" l="8619" r="7205" t="0"/>
          <a:stretch/>
        </p:blipFill>
        <p:spPr>
          <a:xfrm>
            <a:off x="3766925" y="850050"/>
            <a:ext cx="4812701" cy="31836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33" name="Shape 333"/>
        <p:cNvGrpSpPr/>
        <p:nvPr/>
      </p:nvGrpSpPr>
      <p:grpSpPr>
        <a:xfrm>
          <a:off x="0" y="0"/>
          <a:ext cx="0" cy="0"/>
          <a:chOff x="0" y="0"/>
          <a:chExt cx="0" cy="0"/>
        </a:xfrm>
      </p:grpSpPr>
      <p:sp>
        <p:nvSpPr>
          <p:cNvPr id="334" name="Google Shape;334;p45"/>
          <p:cNvSpPr txBox="1"/>
          <p:nvPr>
            <p:ph type="title"/>
          </p:nvPr>
        </p:nvSpPr>
        <p:spPr>
          <a:xfrm>
            <a:off x="556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OP Card:</a:t>
            </a:r>
            <a:endParaRPr b="1" sz="1800" u="sng"/>
          </a:p>
        </p:txBody>
      </p:sp>
      <p:pic>
        <p:nvPicPr>
          <p:cNvPr id="335" name="Google Shape;335;p45"/>
          <p:cNvPicPr preferRelativeResize="0"/>
          <p:nvPr/>
        </p:nvPicPr>
        <p:blipFill>
          <a:blip r:embed="rId3">
            <a:alphaModFix/>
          </a:blip>
          <a:stretch>
            <a:fillRect/>
          </a:stretch>
        </p:blipFill>
        <p:spPr>
          <a:xfrm>
            <a:off x="2616051" y="440475"/>
            <a:ext cx="3679925" cy="4579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39" name="Shape 339"/>
        <p:cNvGrpSpPr/>
        <p:nvPr/>
      </p:nvGrpSpPr>
      <p:grpSpPr>
        <a:xfrm>
          <a:off x="0" y="0"/>
          <a:ext cx="0" cy="0"/>
          <a:chOff x="0" y="0"/>
          <a:chExt cx="0" cy="0"/>
        </a:xfrm>
      </p:grpSpPr>
      <p:sp>
        <p:nvSpPr>
          <p:cNvPr id="340" name="Google Shape;340;p46"/>
          <p:cNvSpPr txBox="1"/>
          <p:nvPr>
            <p:ph type="title"/>
          </p:nvPr>
        </p:nvSpPr>
        <p:spPr>
          <a:xfrm>
            <a:off x="3352975" y="68525"/>
            <a:ext cx="2228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Reports</a:t>
            </a:r>
            <a:endParaRPr sz="2200" u="sng"/>
          </a:p>
        </p:txBody>
      </p:sp>
      <p:pic>
        <p:nvPicPr>
          <p:cNvPr id="341" name="Google Shape;341;p46"/>
          <p:cNvPicPr preferRelativeResize="0"/>
          <p:nvPr/>
        </p:nvPicPr>
        <p:blipFill>
          <a:blip r:embed="rId3">
            <a:alphaModFix/>
          </a:blip>
          <a:stretch>
            <a:fillRect/>
          </a:stretch>
        </p:blipFill>
        <p:spPr>
          <a:xfrm>
            <a:off x="2222600" y="732700"/>
            <a:ext cx="5407758" cy="4162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45" name="Shape 345"/>
        <p:cNvGrpSpPr/>
        <p:nvPr/>
      </p:nvGrpSpPr>
      <p:grpSpPr>
        <a:xfrm>
          <a:off x="0" y="0"/>
          <a:ext cx="0" cy="0"/>
          <a:chOff x="0" y="0"/>
          <a:chExt cx="0" cy="0"/>
        </a:xfrm>
      </p:grpSpPr>
      <p:sp>
        <p:nvSpPr>
          <p:cNvPr id="346" name="Google Shape;346;p47"/>
          <p:cNvSpPr txBox="1"/>
          <p:nvPr>
            <p:ph type="title"/>
          </p:nvPr>
        </p:nvSpPr>
        <p:spPr>
          <a:xfrm>
            <a:off x="2904800" y="-53375"/>
            <a:ext cx="36474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Health Score Report</a:t>
            </a:r>
            <a:endParaRPr sz="2200" u="sng"/>
          </a:p>
        </p:txBody>
      </p:sp>
      <p:pic>
        <p:nvPicPr>
          <p:cNvPr id="347" name="Google Shape;347;p47"/>
          <p:cNvPicPr preferRelativeResize="0"/>
          <p:nvPr/>
        </p:nvPicPr>
        <p:blipFill rotWithShape="1">
          <a:blip r:embed="rId3">
            <a:alphaModFix/>
          </a:blip>
          <a:srcRect b="0" l="0" r="0" t="5033"/>
          <a:stretch/>
        </p:blipFill>
        <p:spPr>
          <a:xfrm>
            <a:off x="88375" y="843025"/>
            <a:ext cx="8839199" cy="370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51" name="Shape 351"/>
        <p:cNvGrpSpPr/>
        <p:nvPr/>
      </p:nvGrpSpPr>
      <p:grpSpPr>
        <a:xfrm>
          <a:off x="0" y="0"/>
          <a:ext cx="0" cy="0"/>
          <a:chOff x="0" y="0"/>
          <a:chExt cx="0" cy="0"/>
        </a:xfrm>
      </p:grpSpPr>
      <p:sp>
        <p:nvSpPr>
          <p:cNvPr id="352" name="Google Shape;352;p48"/>
          <p:cNvSpPr txBox="1"/>
          <p:nvPr>
            <p:ph type="title"/>
          </p:nvPr>
        </p:nvSpPr>
        <p:spPr>
          <a:xfrm>
            <a:off x="3310300" y="0"/>
            <a:ext cx="2655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Pathology Reports</a:t>
            </a:r>
            <a:endParaRPr sz="2200" u="sng"/>
          </a:p>
        </p:txBody>
      </p:sp>
      <p:pic>
        <p:nvPicPr>
          <p:cNvPr id="353" name="Google Shape;353;p48"/>
          <p:cNvPicPr preferRelativeResize="0"/>
          <p:nvPr/>
        </p:nvPicPr>
        <p:blipFill>
          <a:blip r:embed="rId3">
            <a:alphaModFix/>
          </a:blip>
          <a:stretch>
            <a:fillRect/>
          </a:stretch>
        </p:blipFill>
        <p:spPr>
          <a:xfrm>
            <a:off x="152400" y="760200"/>
            <a:ext cx="8839199" cy="356729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57" name="Shape 357"/>
        <p:cNvGrpSpPr/>
        <p:nvPr/>
      </p:nvGrpSpPr>
      <p:grpSpPr>
        <a:xfrm>
          <a:off x="0" y="0"/>
          <a:ext cx="0" cy="0"/>
          <a:chOff x="0" y="0"/>
          <a:chExt cx="0" cy="0"/>
        </a:xfrm>
      </p:grpSpPr>
      <p:pic>
        <p:nvPicPr>
          <p:cNvPr id="358" name="Google Shape;358;p49"/>
          <p:cNvPicPr preferRelativeResize="0"/>
          <p:nvPr/>
        </p:nvPicPr>
        <p:blipFill>
          <a:blip r:embed="rId3">
            <a:alphaModFix/>
          </a:blip>
          <a:stretch>
            <a:fillRect/>
          </a:stretch>
        </p:blipFill>
        <p:spPr>
          <a:xfrm>
            <a:off x="2009175" y="152400"/>
            <a:ext cx="5819974"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62" name="Shape 362"/>
        <p:cNvGrpSpPr/>
        <p:nvPr/>
      </p:nvGrpSpPr>
      <p:grpSpPr>
        <a:xfrm>
          <a:off x="0" y="0"/>
          <a:ext cx="0" cy="0"/>
          <a:chOff x="0" y="0"/>
          <a:chExt cx="0" cy="0"/>
        </a:xfrm>
      </p:grpSpPr>
      <p:sp>
        <p:nvSpPr>
          <p:cNvPr id="363" name="Google Shape;363;p50"/>
          <p:cNvSpPr txBox="1"/>
          <p:nvPr>
            <p:ph type="title"/>
          </p:nvPr>
        </p:nvSpPr>
        <p:spPr>
          <a:xfrm>
            <a:off x="3096875" y="111200"/>
            <a:ext cx="27402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Radiology Reports</a:t>
            </a:r>
            <a:endParaRPr sz="2200" u="sng"/>
          </a:p>
        </p:txBody>
      </p:sp>
      <p:pic>
        <p:nvPicPr>
          <p:cNvPr id="364" name="Google Shape;364;p50"/>
          <p:cNvPicPr preferRelativeResize="0"/>
          <p:nvPr/>
        </p:nvPicPr>
        <p:blipFill>
          <a:blip r:embed="rId3">
            <a:alphaModFix/>
          </a:blip>
          <a:stretch>
            <a:fillRect/>
          </a:stretch>
        </p:blipFill>
        <p:spPr>
          <a:xfrm>
            <a:off x="152400" y="871400"/>
            <a:ext cx="8839199" cy="35911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68" name="Shape 368"/>
        <p:cNvGrpSpPr/>
        <p:nvPr/>
      </p:nvGrpSpPr>
      <p:grpSpPr>
        <a:xfrm>
          <a:off x="0" y="0"/>
          <a:ext cx="0" cy="0"/>
          <a:chOff x="0" y="0"/>
          <a:chExt cx="0" cy="0"/>
        </a:xfrm>
      </p:grpSpPr>
      <p:sp>
        <p:nvSpPr>
          <p:cNvPr id="369" name="Google Shape;369;p51"/>
          <p:cNvSpPr txBox="1"/>
          <p:nvPr>
            <p:ph type="title"/>
          </p:nvPr>
        </p:nvSpPr>
        <p:spPr>
          <a:xfrm>
            <a:off x="3075525" y="0"/>
            <a:ext cx="2793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Nursing Station Data</a:t>
            </a:r>
            <a:endParaRPr sz="2200" u="sng"/>
          </a:p>
        </p:txBody>
      </p:sp>
      <p:pic>
        <p:nvPicPr>
          <p:cNvPr id="370" name="Google Shape;370;p51"/>
          <p:cNvPicPr preferRelativeResize="0"/>
          <p:nvPr/>
        </p:nvPicPr>
        <p:blipFill>
          <a:blip r:embed="rId3">
            <a:alphaModFix/>
          </a:blip>
          <a:stretch>
            <a:fillRect/>
          </a:stretch>
        </p:blipFill>
        <p:spPr>
          <a:xfrm>
            <a:off x="217625" y="664175"/>
            <a:ext cx="8708739" cy="4230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9" name="Shape 119"/>
        <p:cNvGrpSpPr/>
        <p:nvPr/>
      </p:nvGrpSpPr>
      <p:grpSpPr>
        <a:xfrm>
          <a:off x="0" y="0"/>
          <a:ext cx="0" cy="0"/>
          <a:chOff x="0" y="0"/>
          <a:chExt cx="0" cy="0"/>
        </a:xfrm>
      </p:grpSpPr>
      <p:sp>
        <p:nvSpPr>
          <p:cNvPr id="120" name="Google Shape;120;p16"/>
          <p:cNvSpPr txBox="1"/>
          <p:nvPr/>
        </p:nvSpPr>
        <p:spPr>
          <a:xfrm>
            <a:off x="483150" y="0"/>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1"/>
                </a:solidFill>
                <a:latin typeface="Roboto"/>
                <a:ea typeface="Roboto"/>
                <a:cs typeface="Roboto"/>
                <a:sym typeface="Roboto"/>
              </a:rPr>
              <a:t>Medjacket Broucher:</a:t>
            </a:r>
            <a:endParaRPr b="1" sz="1800" u="sng">
              <a:solidFill>
                <a:schemeClr val="accent1"/>
              </a:solidFill>
              <a:latin typeface="Roboto"/>
              <a:ea typeface="Roboto"/>
              <a:cs typeface="Roboto"/>
              <a:sym typeface="Roboto"/>
            </a:endParaRPr>
          </a:p>
        </p:txBody>
      </p:sp>
      <p:pic>
        <p:nvPicPr>
          <p:cNvPr id="121" name="Google Shape;121;p16"/>
          <p:cNvPicPr preferRelativeResize="0"/>
          <p:nvPr/>
        </p:nvPicPr>
        <p:blipFill>
          <a:blip r:embed="rId3">
            <a:alphaModFix/>
          </a:blip>
          <a:stretch>
            <a:fillRect/>
          </a:stretch>
        </p:blipFill>
        <p:spPr>
          <a:xfrm>
            <a:off x="4585012" y="461700"/>
            <a:ext cx="4050988" cy="4575974"/>
          </a:xfrm>
          <a:prstGeom prst="rect">
            <a:avLst/>
          </a:prstGeom>
          <a:noFill/>
          <a:ln>
            <a:noFill/>
          </a:ln>
        </p:spPr>
      </p:pic>
      <p:pic>
        <p:nvPicPr>
          <p:cNvPr id="122" name="Google Shape;122;p16"/>
          <p:cNvPicPr preferRelativeResize="0"/>
          <p:nvPr/>
        </p:nvPicPr>
        <p:blipFill>
          <a:blip r:embed="rId4">
            <a:alphaModFix/>
          </a:blip>
          <a:stretch>
            <a:fillRect/>
          </a:stretch>
        </p:blipFill>
        <p:spPr>
          <a:xfrm>
            <a:off x="560925" y="461700"/>
            <a:ext cx="4046312" cy="4575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74" name="Shape 374"/>
        <p:cNvGrpSpPr/>
        <p:nvPr/>
      </p:nvGrpSpPr>
      <p:grpSpPr>
        <a:xfrm>
          <a:off x="0" y="0"/>
          <a:ext cx="0" cy="0"/>
          <a:chOff x="0" y="0"/>
          <a:chExt cx="0" cy="0"/>
        </a:xfrm>
      </p:grpSpPr>
      <p:pic>
        <p:nvPicPr>
          <p:cNvPr id="375" name="Google Shape;375;p52"/>
          <p:cNvPicPr preferRelativeResize="0"/>
          <p:nvPr/>
        </p:nvPicPr>
        <p:blipFill>
          <a:blip r:embed="rId3">
            <a:alphaModFix/>
          </a:blip>
          <a:stretch>
            <a:fillRect/>
          </a:stretch>
        </p:blipFill>
        <p:spPr>
          <a:xfrm>
            <a:off x="152400" y="387175"/>
            <a:ext cx="8839199" cy="3699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79" name="Shape 379"/>
        <p:cNvGrpSpPr/>
        <p:nvPr/>
      </p:nvGrpSpPr>
      <p:grpSpPr>
        <a:xfrm>
          <a:off x="0" y="0"/>
          <a:ext cx="0" cy="0"/>
          <a:chOff x="0" y="0"/>
          <a:chExt cx="0" cy="0"/>
        </a:xfrm>
      </p:grpSpPr>
      <p:pic>
        <p:nvPicPr>
          <p:cNvPr id="380" name="Google Shape;380;p53"/>
          <p:cNvPicPr preferRelativeResize="0"/>
          <p:nvPr/>
        </p:nvPicPr>
        <p:blipFill>
          <a:blip r:embed="rId3">
            <a:alphaModFix/>
          </a:blip>
          <a:stretch>
            <a:fillRect/>
          </a:stretch>
        </p:blipFill>
        <p:spPr>
          <a:xfrm>
            <a:off x="88375" y="429850"/>
            <a:ext cx="8839201" cy="3794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84" name="Shape 384"/>
        <p:cNvGrpSpPr/>
        <p:nvPr/>
      </p:nvGrpSpPr>
      <p:grpSpPr>
        <a:xfrm>
          <a:off x="0" y="0"/>
          <a:ext cx="0" cy="0"/>
          <a:chOff x="0" y="0"/>
          <a:chExt cx="0" cy="0"/>
        </a:xfrm>
      </p:grpSpPr>
      <p:sp>
        <p:nvSpPr>
          <p:cNvPr id="385" name="Google Shape;385;p54"/>
          <p:cNvSpPr txBox="1"/>
          <p:nvPr>
            <p:ph type="title"/>
          </p:nvPr>
        </p:nvSpPr>
        <p:spPr>
          <a:xfrm>
            <a:off x="3913050" y="0"/>
            <a:ext cx="1470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u="sng"/>
              <a:t>Billing</a:t>
            </a:r>
            <a:endParaRPr b="1" sz="2700" u="sng"/>
          </a:p>
        </p:txBody>
      </p:sp>
      <p:sp>
        <p:nvSpPr>
          <p:cNvPr id="386" name="Google Shape;386;p54"/>
          <p:cNvSpPr txBox="1"/>
          <p:nvPr/>
        </p:nvSpPr>
        <p:spPr>
          <a:xfrm>
            <a:off x="64025" y="554900"/>
            <a:ext cx="471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1"/>
                </a:solidFill>
                <a:latin typeface="Roboto"/>
                <a:ea typeface="Roboto"/>
                <a:cs typeface="Roboto"/>
                <a:sym typeface="Roboto"/>
              </a:rPr>
              <a:t>Creation of Services and Item for Billing:</a:t>
            </a: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pic>
        <p:nvPicPr>
          <p:cNvPr id="387" name="Google Shape;387;p54"/>
          <p:cNvPicPr preferRelativeResize="0"/>
          <p:nvPr/>
        </p:nvPicPr>
        <p:blipFill rotWithShape="1">
          <a:blip r:embed="rId3">
            <a:alphaModFix/>
          </a:blip>
          <a:srcRect b="14160" l="0" r="0" t="16322"/>
          <a:stretch/>
        </p:blipFill>
        <p:spPr>
          <a:xfrm>
            <a:off x="328575" y="1376600"/>
            <a:ext cx="8486852" cy="3542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91" name="Shape 391"/>
        <p:cNvGrpSpPr/>
        <p:nvPr/>
      </p:nvGrpSpPr>
      <p:grpSpPr>
        <a:xfrm>
          <a:off x="0" y="0"/>
          <a:ext cx="0" cy="0"/>
          <a:chOff x="0" y="0"/>
          <a:chExt cx="0" cy="0"/>
        </a:xfrm>
      </p:grpSpPr>
      <p:pic>
        <p:nvPicPr>
          <p:cNvPr id="392" name="Google Shape;392;p55"/>
          <p:cNvPicPr preferRelativeResize="0"/>
          <p:nvPr/>
        </p:nvPicPr>
        <p:blipFill>
          <a:blip r:embed="rId3">
            <a:alphaModFix/>
          </a:blip>
          <a:stretch>
            <a:fillRect/>
          </a:stretch>
        </p:blipFill>
        <p:spPr>
          <a:xfrm>
            <a:off x="1589113" y="516375"/>
            <a:ext cx="5965775" cy="4520450"/>
          </a:xfrm>
          <a:prstGeom prst="rect">
            <a:avLst/>
          </a:prstGeom>
          <a:noFill/>
          <a:ln>
            <a:noFill/>
          </a:ln>
        </p:spPr>
      </p:pic>
      <p:sp>
        <p:nvSpPr>
          <p:cNvPr id="393" name="Google Shape;393;p55"/>
          <p:cNvSpPr txBox="1"/>
          <p:nvPr/>
        </p:nvSpPr>
        <p:spPr>
          <a:xfrm>
            <a:off x="3659700" y="0"/>
            <a:ext cx="1824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2"/>
                </a:solidFill>
                <a:latin typeface="Roboto"/>
                <a:ea typeface="Roboto"/>
                <a:cs typeface="Roboto"/>
                <a:sym typeface="Roboto"/>
              </a:rPr>
              <a:t>Bill Receipt</a:t>
            </a:r>
            <a:endParaRPr b="1" sz="2200" u="sng">
              <a:solidFill>
                <a:schemeClr val="accent2"/>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397" name="Shape 397"/>
        <p:cNvGrpSpPr/>
        <p:nvPr/>
      </p:nvGrpSpPr>
      <p:grpSpPr>
        <a:xfrm>
          <a:off x="0" y="0"/>
          <a:ext cx="0" cy="0"/>
          <a:chOff x="0" y="0"/>
          <a:chExt cx="0" cy="0"/>
        </a:xfrm>
      </p:grpSpPr>
      <p:sp>
        <p:nvSpPr>
          <p:cNvPr id="398" name="Google Shape;398;p56"/>
          <p:cNvSpPr txBox="1"/>
          <p:nvPr>
            <p:ph type="title"/>
          </p:nvPr>
        </p:nvSpPr>
        <p:spPr>
          <a:xfrm>
            <a:off x="3369600" y="100775"/>
            <a:ext cx="2404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Bed </a:t>
            </a:r>
            <a:r>
              <a:rPr b="1" lang="en" sz="2200" u="sng"/>
              <a:t>Management</a:t>
            </a:r>
            <a:r>
              <a:rPr lang="en"/>
              <a:t> </a:t>
            </a:r>
            <a:endParaRPr/>
          </a:p>
        </p:txBody>
      </p:sp>
      <p:pic>
        <p:nvPicPr>
          <p:cNvPr id="399" name="Google Shape;399;p56"/>
          <p:cNvPicPr preferRelativeResize="0"/>
          <p:nvPr/>
        </p:nvPicPr>
        <p:blipFill rotWithShape="1">
          <a:blip r:embed="rId3">
            <a:alphaModFix/>
          </a:blip>
          <a:srcRect b="0" l="0" r="0" t="5096"/>
          <a:stretch/>
        </p:blipFill>
        <p:spPr>
          <a:xfrm>
            <a:off x="152400" y="821675"/>
            <a:ext cx="8839200" cy="38572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03" name="Shape 403"/>
        <p:cNvGrpSpPr/>
        <p:nvPr/>
      </p:nvGrpSpPr>
      <p:grpSpPr>
        <a:xfrm>
          <a:off x="0" y="0"/>
          <a:ext cx="0" cy="0"/>
          <a:chOff x="0" y="0"/>
          <a:chExt cx="0" cy="0"/>
        </a:xfrm>
      </p:grpSpPr>
      <p:sp>
        <p:nvSpPr>
          <p:cNvPr id="404" name="Google Shape;404;p57"/>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Ward Management:</a:t>
            </a:r>
            <a:endParaRPr b="1" sz="1800" u="sng"/>
          </a:p>
        </p:txBody>
      </p:sp>
      <p:pic>
        <p:nvPicPr>
          <p:cNvPr id="405" name="Google Shape;405;p57"/>
          <p:cNvPicPr preferRelativeResize="0"/>
          <p:nvPr/>
        </p:nvPicPr>
        <p:blipFill rotWithShape="1">
          <a:blip r:embed="rId3">
            <a:alphaModFix/>
          </a:blip>
          <a:srcRect b="5407" l="0" r="0" t="17121"/>
          <a:stretch/>
        </p:blipFill>
        <p:spPr>
          <a:xfrm>
            <a:off x="385800" y="746975"/>
            <a:ext cx="8279176" cy="4033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09" name="Shape 409"/>
        <p:cNvGrpSpPr/>
        <p:nvPr/>
      </p:nvGrpSpPr>
      <p:grpSpPr>
        <a:xfrm>
          <a:off x="0" y="0"/>
          <a:ext cx="0" cy="0"/>
          <a:chOff x="0" y="0"/>
          <a:chExt cx="0" cy="0"/>
        </a:xfrm>
      </p:grpSpPr>
      <p:sp>
        <p:nvSpPr>
          <p:cNvPr id="410" name="Google Shape;410;p58"/>
          <p:cNvSpPr txBox="1"/>
          <p:nvPr>
            <p:ph type="title"/>
          </p:nvPr>
        </p:nvSpPr>
        <p:spPr>
          <a:xfrm>
            <a:off x="3150225" y="0"/>
            <a:ext cx="3231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User Based Access</a:t>
            </a:r>
            <a:endParaRPr b="1" sz="2200" u="sng"/>
          </a:p>
        </p:txBody>
      </p:sp>
      <p:sp>
        <p:nvSpPr>
          <p:cNvPr id="411" name="Google Shape;411;p58"/>
          <p:cNvSpPr/>
          <p:nvPr/>
        </p:nvSpPr>
        <p:spPr>
          <a:xfrm>
            <a:off x="1399100" y="844913"/>
            <a:ext cx="3051950" cy="1043962"/>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a:ea typeface="Roboto"/>
                <a:cs typeface="Roboto"/>
                <a:sym typeface="Roboto"/>
              </a:rPr>
              <a:t>Admin Login</a:t>
            </a:r>
            <a:endParaRPr>
              <a:solidFill>
                <a:schemeClr val="lt1"/>
              </a:solidFill>
              <a:latin typeface="Roboto"/>
              <a:ea typeface="Roboto"/>
              <a:cs typeface="Roboto"/>
              <a:sym typeface="Roboto"/>
            </a:endParaRPr>
          </a:p>
        </p:txBody>
      </p:sp>
      <p:sp>
        <p:nvSpPr>
          <p:cNvPr id="412" name="Google Shape;412;p58"/>
          <p:cNvSpPr/>
          <p:nvPr/>
        </p:nvSpPr>
        <p:spPr>
          <a:xfrm>
            <a:off x="1519475" y="2068973"/>
            <a:ext cx="3051950" cy="1185401"/>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a:ea typeface="Roboto"/>
                <a:cs typeface="Roboto"/>
                <a:sym typeface="Roboto"/>
              </a:rPr>
              <a:t>Doctor</a:t>
            </a:r>
            <a:r>
              <a:rPr lang="en" sz="1800">
                <a:solidFill>
                  <a:schemeClr val="lt1"/>
                </a:solidFill>
                <a:latin typeface="Roboto"/>
                <a:ea typeface="Roboto"/>
                <a:cs typeface="Roboto"/>
                <a:sym typeface="Roboto"/>
              </a:rPr>
              <a:t> Login</a:t>
            </a:r>
            <a:endParaRPr>
              <a:solidFill>
                <a:schemeClr val="lt1"/>
              </a:solidFill>
              <a:latin typeface="Roboto"/>
              <a:ea typeface="Roboto"/>
              <a:cs typeface="Roboto"/>
              <a:sym typeface="Roboto"/>
            </a:endParaRPr>
          </a:p>
        </p:txBody>
      </p:sp>
      <p:sp>
        <p:nvSpPr>
          <p:cNvPr id="413" name="Google Shape;413;p58"/>
          <p:cNvSpPr/>
          <p:nvPr/>
        </p:nvSpPr>
        <p:spPr>
          <a:xfrm>
            <a:off x="1399100" y="3434463"/>
            <a:ext cx="3051950" cy="1043962"/>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Roboto"/>
                <a:ea typeface="Roboto"/>
                <a:cs typeface="Roboto"/>
                <a:sym typeface="Roboto"/>
              </a:rPr>
              <a:t>Nurse</a:t>
            </a:r>
            <a:r>
              <a:rPr lang="en" sz="1800">
                <a:solidFill>
                  <a:schemeClr val="lt1"/>
                </a:solidFill>
                <a:latin typeface="Roboto"/>
                <a:ea typeface="Roboto"/>
                <a:cs typeface="Roboto"/>
                <a:sym typeface="Roboto"/>
              </a:rPr>
              <a:t> Login</a:t>
            </a:r>
            <a:endParaRPr>
              <a:solidFill>
                <a:schemeClr val="lt1"/>
              </a:solidFill>
              <a:latin typeface="Roboto"/>
              <a:ea typeface="Roboto"/>
              <a:cs typeface="Roboto"/>
              <a:sym typeface="Roboto"/>
            </a:endParaRPr>
          </a:p>
        </p:txBody>
      </p:sp>
      <p:sp>
        <p:nvSpPr>
          <p:cNvPr id="414" name="Google Shape;414;p58"/>
          <p:cNvSpPr/>
          <p:nvPr/>
        </p:nvSpPr>
        <p:spPr>
          <a:xfrm>
            <a:off x="4451050" y="831300"/>
            <a:ext cx="3395100" cy="1043962"/>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Roboto"/>
                <a:ea typeface="Roboto"/>
                <a:cs typeface="Roboto"/>
                <a:sym typeface="Roboto"/>
              </a:rPr>
              <a:t>Pathologist</a:t>
            </a:r>
            <a:r>
              <a:rPr lang="en" sz="1800">
                <a:solidFill>
                  <a:schemeClr val="lt1"/>
                </a:solidFill>
                <a:latin typeface="Roboto"/>
                <a:ea typeface="Roboto"/>
                <a:cs typeface="Roboto"/>
                <a:sym typeface="Roboto"/>
              </a:rPr>
              <a:t>       Login</a:t>
            </a:r>
            <a:endParaRPr>
              <a:solidFill>
                <a:schemeClr val="lt1"/>
              </a:solidFill>
              <a:latin typeface="Roboto"/>
              <a:ea typeface="Roboto"/>
              <a:cs typeface="Roboto"/>
              <a:sym typeface="Roboto"/>
            </a:endParaRPr>
          </a:p>
        </p:txBody>
      </p:sp>
      <p:sp>
        <p:nvSpPr>
          <p:cNvPr id="415" name="Google Shape;415;p58"/>
          <p:cNvSpPr/>
          <p:nvPr/>
        </p:nvSpPr>
        <p:spPr>
          <a:xfrm>
            <a:off x="4571425" y="2125974"/>
            <a:ext cx="3274725" cy="1043962"/>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Roboto"/>
                <a:ea typeface="Roboto"/>
                <a:cs typeface="Roboto"/>
                <a:sym typeface="Roboto"/>
              </a:rPr>
              <a:t>Radiologist</a:t>
            </a:r>
            <a:r>
              <a:rPr lang="en" sz="1800">
                <a:solidFill>
                  <a:schemeClr val="lt1"/>
                </a:solidFill>
                <a:latin typeface="Roboto"/>
                <a:ea typeface="Roboto"/>
                <a:cs typeface="Roboto"/>
                <a:sym typeface="Roboto"/>
              </a:rPr>
              <a:t>       Login</a:t>
            </a:r>
            <a:endParaRPr>
              <a:solidFill>
                <a:schemeClr val="lt1"/>
              </a:solidFill>
              <a:latin typeface="Roboto"/>
              <a:ea typeface="Roboto"/>
              <a:cs typeface="Roboto"/>
              <a:sym typeface="Roboto"/>
            </a:endParaRPr>
          </a:p>
        </p:txBody>
      </p:sp>
      <p:sp>
        <p:nvSpPr>
          <p:cNvPr id="416" name="Google Shape;416;p58"/>
          <p:cNvSpPr/>
          <p:nvPr/>
        </p:nvSpPr>
        <p:spPr>
          <a:xfrm>
            <a:off x="4451050" y="3448103"/>
            <a:ext cx="3395100" cy="1043962"/>
          </a:xfrm>
          <a:prstGeom prst="flowChartDecision">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Roboto"/>
                <a:ea typeface="Roboto"/>
                <a:cs typeface="Roboto"/>
                <a:sym typeface="Roboto"/>
              </a:rPr>
              <a:t>Receptionist</a:t>
            </a:r>
            <a:r>
              <a:rPr lang="en" sz="1800">
                <a:solidFill>
                  <a:schemeClr val="lt1"/>
                </a:solidFill>
                <a:latin typeface="Roboto"/>
                <a:ea typeface="Roboto"/>
                <a:cs typeface="Roboto"/>
                <a:sym typeface="Roboto"/>
              </a:rPr>
              <a:t>       Login</a:t>
            </a:r>
            <a:endParaRPr>
              <a:solidFill>
                <a:schemeClr val="lt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20" name="Shape 420"/>
        <p:cNvGrpSpPr/>
        <p:nvPr/>
      </p:nvGrpSpPr>
      <p:grpSpPr>
        <a:xfrm>
          <a:off x="0" y="0"/>
          <a:ext cx="0" cy="0"/>
          <a:chOff x="0" y="0"/>
          <a:chExt cx="0" cy="0"/>
        </a:xfrm>
      </p:grpSpPr>
      <p:sp>
        <p:nvSpPr>
          <p:cNvPr id="421" name="Google Shape;421;p59"/>
          <p:cNvSpPr txBox="1"/>
          <p:nvPr>
            <p:ph type="title"/>
          </p:nvPr>
        </p:nvSpPr>
        <p:spPr>
          <a:xfrm>
            <a:off x="5692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Admin Dashboard:</a:t>
            </a:r>
            <a:endParaRPr b="1" sz="1800" u="sng"/>
          </a:p>
        </p:txBody>
      </p:sp>
      <p:pic>
        <p:nvPicPr>
          <p:cNvPr id="422" name="Google Shape;422;p59"/>
          <p:cNvPicPr preferRelativeResize="0"/>
          <p:nvPr/>
        </p:nvPicPr>
        <p:blipFill rotWithShape="1">
          <a:blip r:embed="rId3">
            <a:alphaModFix/>
          </a:blip>
          <a:srcRect b="0" l="0" r="9371" t="7218"/>
          <a:stretch/>
        </p:blipFill>
        <p:spPr>
          <a:xfrm>
            <a:off x="56925" y="853700"/>
            <a:ext cx="9007176" cy="3753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26" name="Shape 426"/>
        <p:cNvGrpSpPr/>
        <p:nvPr/>
      </p:nvGrpSpPr>
      <p:grpSpPr>
        <a:xfrm>
          <a:off x="0" y="0"/>
          <a:ext cx="0" cy="0"/>
          <a:chOff x="0" y="0"/>
          <a:chExt cx="0" cy="0"/>
        </a:xfrm>
      </p:grpSpPr>
      <p:sp>
        <p:nvSpPr>
          <p:cNvPr id="427" name="Google Shape;427;p60"/>
          <p:cNvSpPr txBox="1"/>
          <p:nvPr>
            <p:ph type="title"/>
          </p:nvPr>
        </p:nvSpPr>
        <p:spPr>
          <a:xfrm>
            <a:off x="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Doctor Dashboard:</a:t>
            </a:r>
            <a:endParaRPr b="1" sz="1800" u="sng"/>
          </a:p>
        </p:txBody>
      </p:sp>
      <p:pic>
        <p:nvPicPr>
          <p:cNvPr id="428" name="Google Shape;428;p60"/>
          <p:cNvPicPr preferRelativeResize="0"/>
          <p:nvPr/>
        </p:nvPicPr>
        <p:blipFill rotWithShape="1">
          <a:blip r:embed="rId3">
            <a:alphaModFix/>
          </a:blip>
          <a:srcRect b="0" l="0" r="21321" t="12952"/>
          <a:stretch/>
        </p:blipFill>
        <p:spPr>
          <a:xfrm>
            <a:off x="129375" y="917700"/>
            <a:ext cx="8885250" cy="3734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32" name="Shape 432"/>
        <p:cNvGrpSpPr/>
        <p:nvPr/>
      </p:nvGrpSpPr>
      <p:grpSpPr>
        <a:xfrm>
          <a:off x="0" y="0"/>
          <a:ext cx="0" cy="0"/>
          <a:chOff x="0" y="0"/>
          <a:chExt cx="0" cy="0"/>
        </a:xfrm>
      </p:grpSpPr>
      <p:sp>
        <p:nvSpPr>
          <p:cNvPr id="433" name="Google Shape;433;p61"/>
          <p:cNvSpPr txBox="1"/>
          <p:nvPr>
            <p:ph type="title"/>
          </p:nvPr>
        </p:nvSpPr>
        <p:spPr>
          <a:xfrm>
            <a:off x="311700"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Nurse Login:</a:t>
            </a:r>
            <a:endParaRPr b="1" sz="1800" u="sng"/>
          </a:p>
        </p:txBody>
      </p:sp>
      <p:pic>
        <p:nvPicPr>
          <p:cNvPr id="434" name="Google Shape;434;p61"/>
          <p:cNvPicPr preferRelativeResize="0"/>
          <p:nvPr/>
        </p:nvPicPr>
        <p:blipFill rotWithShape="1">
          <a:blip r:embed="rId3">
            <a:alphaModFix/>
          </a:blip>
          <a:srcRect b="8500" l="0" r="20597" t="13294"/>
          <a:stretch/>
        </p:blipFill>
        <p:spPr>
          <a:xfrm>
            <a:off x="216175" y="960375"/>
            <a:ext cx="8711648" cy="37455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629712" y="152400"/>
            <a:ext cx="3935430" cy="4838698"/>
          </a:xfrm>
          <a:prstGeom prst="rect">
            <a:avLst/>
          </a:prstGeom>
          <a:noFill/>
          <a:ln>
            <a:noFill/>
          </a:ln>
        </p:spPr>
      </p:pic>
      <p:pic>
        <p:nvPicPr>
          <p:cNvPr id="128" name="Google Shape;128;p17"/>
          <p:cNvPicPr preferRelativeResize="0"/>
          <p:nvPr/>
        </p:nvPicPr>
        <p:blipFill>
          <a:blip r:embed="rId4">
            <a:alphaModFix/>
          </a:blip>
          <a:stretch>
            <a:fillRect/>
          </a:stretch>
        </p:blipFill>
        <p:spPr>
          <a:xfrm>
            <a:off x="4565143" y="152400"/>
            <a:ext cx="3949144" cy="4838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38" name="Shape 438"/>
        <p:cNvGrpSpPr/>
        <p:nvPr/>
      </p:nvGrpSpPr>
      <p:grpSpPr>
        <a:xfrm>
          <a:off x="0" y="0"/>
          <a:ext cx="0" cy="0"/>
          <a:chOff x="0" y="0"/>
          <a:chExt cx="0" cy="0"/>
        </a:xfrm>
      </p:grpSpPr>
      <p:sp>
        <p:nvSpPr>
          <p:cNvPr id="439" name="Google Shape;439;p62"/>
          <p:cNvSpPr txBox="1"/>
          <p:nvPr>
            <p:ph type="title"/>
          </p:nvPr>
        </p:nvSpPr>
        <p:spPr>
          <a:xfrm>
            <a:off x="130300" y="578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Pathologist Dashboard:</a:t>
            </a:r>
            <a:endParaRPr b="1" sz="1800" u="sng"/>
          </a:p>
        </p:txBody>
      </p:sp>
      <p:pic>
        <p:nvPicPr>
          <p:cNvPr id="440" name="Google Shape;440;p62"/>
          <p:cNvPicPr preferRelativeResize="0"/>
          <p:nvPr/>
        </p:nvPicPr>
        <p:blipFill rotWithShape="1">
          <a:blip r:embed="rId3">
            <a:alphaModFix/>
          </a:blip>
          <a:srcRect b="0" l="0" r="0" t="6279"/>
          <a:stretch/>
        </p:blipFill>
        <p:spPr>
          <a:xfrm>
            <a:off x="152400" y="1152475"/>
            <a:ext cx="8839201" cy="34725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44" name="Shape 444"/>
        <p:cNvGrpSpPr/>
        <p:nvPr/>
      </p:nvGrpSpPr>
      <p:grpSpPr>
        <a:xfrm>
          <a:off x="0" y="0"/>
          <a:ext cx="0" cy="0"/>
          <a:chOff x="0" y="0"/>
          <a:chExt cx="0" cy="0"/>
        </a:xfrm>
      </p:grpSpPr>
      <p:sp>
        <p:nvSpPr>
          <p:cNvPr id="445" name="Google Shape;445;p63"/>
          <p:cNvSpPr txBox="1"/>
          <p:nvPr>
            <p:ph type="title"/>
          </p:nvPr>
        </p:nvSpPr>
        <p:spPr>
          <a:xfrm>
            <a:off x="14097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Radiologist Dashboard:</a:t>
            </a:r>
            <a:endParaRPr b="1" sz="1800" u="sng"/>
          </a:p>
        </p:txBody>
      </p:sp>
      <p:pic>
        <p:nvPicPr>
          <p:cNvPr id="446" name="Google Shape;446;p63"/>
          <p:cNvPicPr preferRelativeResize="0"/>
          <p:nvPr/>
        </p:nvPicPr>
        <p:blipFill rotWithShape="1">
          <a:blip r:embed="rId3">
            <a:alphaModFix/>
          </a:blip>
          <a:srcRect b="0" l="0" r="0" t="7433"/>
          <a:stretch/>
        </p:blipFill>
        <p:spPr>
          <a:xfrm>
            <a:off x="140975" y="939075"/>
            <a:ext cx="8635049" cy="3916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50" name="Shape 450"/>
        <p:cNvGrpSpPr/>
        <p:nvPr/>
      </p:nvGrpSpPr>
      <p:grpSpPr>
        <a:xfrm>
          <a:off x="0" y="0"/>
          <a:ext cx="0" cy="0"/>
          <a:chOff x="0" y="0"/>
          <a:chExt cx="0" cy="0"/>
        </a:xfrm>
      </p:grpSpPr>
      <p:sp>
        <p:nvSpPr>
          <p:cNvPr id="451" name="Google Shape;451;p64"/>
          <p:cNvSpPr txBox="1"/>
          <p:nvPr>
            <p:ph type="title"/>
          </p:nvPr>
        </p:nvSpPr>
        <p:spPr>
          <a:xfrm>
            <a:off x="172975" y="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Receptionist Dashboard:</a:t>
            </a:r>
            <a:endParaRPr b="1" sz="1800" u="sng"/>
          </a:p>
        </p:txBody>
      </p:sp>
      <p:pic>
        <p:nvPicPr>
          <p:cNvPr id="452" name="Google Shape;452;p64"/>
          <p:cNvPicPr preferRelativeResize="0"/>
          <p:nvPr/>
        </p:nvPicPr>
        <p:blipFill>
          <a:blip r:embed="rId3">
            <a:alphaModFix/>
          </a:blip>
          <a:stretch>
            <a:fillRect/>
          </a:stretch>
        </p:blipFill>
        <p:spPr>
          <a:xfrm>
            <a:off x="152400" y="760200"/>
            <a:ext cx="8839200" cy="4137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56" name="Shape 456"/>
        <p:cNvGrpSpPr/>
        <p:nvPr/>
      </p:nvGrpSpPr>
      <p:grpSpPr>
        <a:xfrm>
          <a:off x="0" y="0"/>
          <a:ext cx="0" cy="0"/>
          <a:chOff x="0" y="0"/>
          <a:chExt cx="0" cy="0"/>
        </a:xfrm>
      </p:grpSpPr>
      <p:sp>
        <p:nvSpPr>
          <p:cNvPr id="457" name="Google Shape;457;p65"/>
          <p:cNvSpPr txBox="1"/>
          <p:nvPr>
            <p:ph type="title"/>
          </p:nvPr>
        </p:nvSpPr>
        <p:spPr>
          <a:xfrm>
            <a:off x="3879550" y="53350"/>
            <a:ext cx="954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OPD</a:t>
            </a:r>
            <a:endParaRPr b="1" sz="2200" u="sng"/>
          </a:p>
        </p:txBody>
      </p:sp>
      <p:sp>
        <p:nvSpPr>
          <p:cNvPr id="458" name="Google Shape;458;p65"/>
          <p:cNvSpPr txBox="1"/>
          <p:nvPr/>
        </p:nvSpPr>
        <p:spPr>
          <a:xfrm>
            <a:off x="76200" y="567250"/>
            <a:ext cx="8963700" cy="123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accent2"/>
                </a:solidFill>
              </a:rPr>
              <a:t>Introducing MedJacket OPD</a:t>
            </a:r>
            <a:r>
              <a:rPr lang="en" sz="1500">
                <a:solidFill>
                  <a:schemeClr val="accent2"/>
                </a:solidFill>
              </a:rPr>
              <a:t>:</a:t>
            </a:r>
            <a:r>
              <a:rPr lang="en" sz="1200">
                <a:solidFill>
                  <a:schemeClr val="accent2"/>
                </a:solidFill>
              </a:rPr>
              <a:t> </a:t>
            </a:r>
            <a:r>
              <a:rPr b="1" lang="en">
                <a:solidFill>
                  <a:schemeClr val="dk2"/>
                </a:solidFill>
              </a:rPr>
              <a:t>Rapid, Comprehensive Care</a:t>
            </a:r>
            <a:endParaRPr b="1">
              <a:solidFill>
                <a:schemeClr val="dk2"/>
              </a:solidFill>
            </a:endParaRPr>
          </a:p>
          <a:p>
            <a:pPr indent="0" lvl="0" marL="0" rtl="0" algn="l">
              <a:lnSpc>
                <a:spcPct val="115000"/>
              </a:lnSpc>
              <a:spcBef>
                <a:spcPts val="1200"/>
              </a:spcBef>
              <a:spcAft>
                <a:spcPts val="1200"/>
              </a:spcAft>
              <a:buNone/>
            </a:pPr>
            <a:r>
              <a:rPr b="1" lang="en" sz="1200">
                <a:solidFill>
                  <a:schemeClr val="dk2"/>
                </a:solidFill>
              </a:rPr>
              <a:t>In today's fast-paced healthcare environment, every minute counts. That's why we've developed MedJacket OPD, a cutting-edge solution designed to streamline outpatient department visits. In just five minutes, our system provides a comprehensive view of vital health metrics, ensuring efficient and precise care delivery.</a:t>
            </a:r>
            <a:endParaRPr b="1" sz="1200">
              <a:solidFill>
                <a:schemeClr val="dk2"/>
              </a:solidFill>
            </a:endParaRPr>
          </a:p>
        </p:txBody>
      </p:sp>
      <p:sp>
        <p:nvSpPr>
          <p:cNvPr id="459" name="Google Shape;459;p65"/>
          <p:cNvSpPr/>
          <p:nvPr/>
        </p:nvSpPr>
        <p:spPr>
          <a:xfrm>
            <a:off x="3511934" y="3392765"/>
            <a:ext cx="2046600" cy="13827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chemeClr val="lt1"/>
                </a:solidFill>
                <a:latin typeface="Roboto"/>
                <a:ea typeface="Roboto"/>
                <a:cs typeface="Roboto"/>
                <a:sym typeface="Roboto"/>
              </a:rPr>
              <a:t>OPD</a:t>
            </a:r>
            <a:endParaRPr sz="3400">
              <a:solidFill>
                <a:schemeClr val="lt1"/>
              </a:solidFill>
              <a:latin typeface="Roboto"/>
              <a:ea typeface="Roboto"/>
              <a:cs typeface="Roboto"/>
              <a:sym typeface="Roboto"/>
            </a:endParaRPr>
          </a:p>
        </p:txBody>
      </p:sp>
      <p:sp>
        <p:nvSpPr>
          <p:cNvPr id="460" name="Google Shape;460;p65"/>
          <p:cNvSpPr/>
          <p:nvPr/>
        </p:nvSpPr>
        <p:spPr>
          <a:xfrm>
            <a:off x="810999" y="3974157"/>
            <a:ext cx="1317000" cy="878700"/>
          </a:xfrm>
          <a:prstGeom prst="flowChartConnec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Real-time Monitoring</a:t>
            </a:r>
            <a:endParaRPr>
              <a:solidFill>
                <a:schemeClr val="lt1"/>
              </a:solidFill>
              <a:latin typeface="Roboto"/>
              <a:ea typeface="Roboto"/>
              <a:cs typeface="Roboto"/>
              <a:sym typeface="Roboto"/>
            </a:endParaRPr>
          </a:p>
        </p:txBody>
      </p:sp>
      <p:sp>
        <p:nvSpPr>
          <p:cNvPr id="461" name="Google Shape;461;p65"/>
          <p:cNvSpPr/>
          <p:nvPr/>
        </p:nvSpPr>
        <p:spPr>
          <a:xfrm>
            <a:off x="1287066" y="2435686"/>
            <a:ext cx="1317000" cy="1125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Swift Data Integration</a:t>
            </a:r>
            <a:endParaRPr>
              <a:solidFill>
                <a:schemeClr val="lt1"/>
              </a:solidFill>
              <a:latin typeface="Roboto"/>
              <a:ea typeface="Roboto"/>
              <a:cs typeface="Roboto"/>
              <a:sym typeface="Roboto"/>
            </a:endParaRPr>
          </a:p>
        </p:txBody>
      </p:sp>
      <p:sp>
        <p:nvSpPr>
          <p:cNvPr id="462" name="Google Shape;462;p65"/>
          <p:cNvSpPr/>
          <p:nvPr/>
        </p:nvSpPr>
        <p:spPr>
          <a:xfrm>
            <a:off x="3176623" y="1880790"/>
            <a:ext cx="1271100" cy="884700"/>
          </a:xfrm>
          <a:prstGeom prst="flowChartConnec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Enhanced Efficiency</a:t>
            </a:r>
            <a:endParaRPr>
              <a:solidFill>
                <a:schemeClr val="lt1"/>
              </a:solidFill>
              <a:latin typeface="Roboto"/>
              <a:ea typeface="Roboto"/>
              <a:cs typeface="Roboto"/>
              <a:sym typeface="Roboto"/>
            </a:endParaRPr>
          </a:p>
        </p:txBody>
      </p:sp>
      <p:sp>
        <p:nvSpPr>
          <p:cNvPr id="463" name="Google Shape;463;p65"/>
          <p:cNvSpPr/>
          <p:nvPr/>
        </p:nvSpPr>
        <p:spPr>
          <a:xfrm>
            <a:off x="4905633" y="1798750"/>
            <a:ext cx="1844100" cy="8787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Patient-Centered Care</a:t>
            </a:r>
            <a:endParaRPr>
              <a:solidFill>
                <a:schemeClr val="lt1"/>
              </a:solidFill>
              <a:latin typeface="Roboto"/>
              <a:ea typeface="Roboto"/>
              <a:cs typeface="Roboto"/>
              <a:sym typeface="Roboto"/>
            </a:endParaRPr>
          </a:p>
        </p:txBody>
      </p:sp>
      <p:sp>
        <p:nvSpPr>
          <p:cNvPr id="464" name="Google Shape;464;p65"/>
          <p:cNvSpPr/>
          <p:nvPr/>
        </p:nvSpPr>
        <p:spPr>
          <a:xfrm>
            <a:off x="6652941" y="2677468"/>
            <a:ext cx="1317000" cy="878700"/>
          </a:xfrm>
          <a:prstGeom prst="flowChartConnec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Data Security</a:t>
            </a:r>
            <a:endParaRPr>
              <a:solidFill>
                <a:schemeClr val="lt1"/>
              </a:solidFill>
              <a:latin typeface="Roboto"/>
              <a:ea typeface="Roboto"/>
              <a:cs typeface="Roboto"/>
              <a:sym typeface="Roboto"/>
            </a:endParaRPr>
          </a:p>
        </p:txBody>
      </p:sp>
      <p:sp>
        <p:nvSpPr>
          <p:cNvPr id="465" name="Google Shape;465;p65"/>
          <p:cNvSpPr/>
          <p:nvPr/>
        </p:nvSpPr>
        <p:spPr>
          <a:xfrm>
            <a:off x="6652941" y="4072232"/>
            <a:ext cx="1413900" cy="878700"/>
          </a:xfrm>
          <a:prstGeom prst="flowChartConnec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Customized Reporting</a:t>
            </a:r>
            <a:endParaRPr>
              <a:solidFill>
                <a:schemeClr val="lt1"/>
              </a:solidFill>
              <a:latin typeface="Roboto"/>
              <a:ea typeface="Roboto"/>
              <a:cs typeface="Roboto"/>
              <a:sym typeface="Roboto"/>
            </a:endParaRPr>
          </a:p>
        </p:txBody>
      </p:sp>
      <p:cxnSp>
        <p:nvCxnSpPr>
          <p:cNvPr id="466" name="Google Shape;466;p65"/>
          <p:cNvCxnSpPr>
            <a:stCxn id="459" idx="2"/>
            <a:endCxn id="460" idx="6"/>
          </p:cNvCxnSpPr>
          <p:nvPr/>
        </p:nvCxnSpPr>
        <p:spPr>
          <a:xfrm flipH="1">
            <a:off x="2128034" y="4084115"/>
            <a:ext cx="1383900" cy="329400"/>
          </a:xfrm>
          <a:prstGeom prst="straightConnector1">
            <a:avLst/>
          </a:prstGeom>
          <a:noFill/>
          <a:ln cap="flat" cmpd="sng" w="9525">
            <a:solidFill>
              <a:schemeClr val="dk2"/>
            </a:solidFill>
            <a:prstDash val="solid"/>
            <a:round/>
            <a:headEnd len="med" w="med" type="none"/>
            <a:tailEnd len="med" w="med" type="none"/>
          </a:ln>
        </p:spPr>
      </p:cxnSp>
      <p:cxnSp>
        <p:nvCxnSpPr>
          <p:cNvPr id="467" name="Google Shape;467;p65"/>
          <p:cNvCxnSpPr>
            <a:stCxn id="461" idx="6"/>
          </p:cNvCxnSpPr>
          <p:nvPr/>
        </p:nvCxnSpPr>
        <p:spPr>
          <a:xfrm>
            <a:off x="2604066" y="2998336"/>
            <a:ext cx="1002900" cy="818700"/>
          </a:xfrm>
          <a:prstGeom prst="straightConnector1">
            <a:avLst/>
          </a:prstGeom>
          <a:noFill/>
          <a:ln cap="flat" cmpd="sng" w="9525">
            <a:solidFill>
              <a:schemeClr val="dk2"/>
            </a:solidFill>
            <a:prstDash val="solid"/>
            <a:round/>
            <a:headEnd len="med" w="med" type="none"/>
            <a:tailEnd len="med" w="med" type="none"/>
          </a:ln>
        </p:spPr>
      </p:cxnSp>
      <p:cxnSp>
        <p:nvCxnSpPr>
          <p:cNvPr id="468" name="Google Shape;468;p65"/>
          <p:cNvCxnSpPr>
            <a:stCxn id="462" idx="4"/>
          </p:cNvCxnSpPr>
          <p:nvPr/>
        </p:nvCxnSpPr>
        <p:spPr>
          <a:xfrm>
            <a:off x="3812173" y="2765490"/>
            <a:ext cx="282000" cy="719400"/>
          </a:xfrm>
          <a:prstGeom prst="straightConnector1">
            <a:avLst/>
          </a:prstGeom>
          <a:noFill/>
          <a:ln cap="flat" cmpd="sng" w="9525">
            <a:solidFill>
              <a:schemeClr val="dk2"/>
            </a:solidFill>
            <a:prstDash val="solid"/>
            <a:round/>
            <a:headEnd len="med" w="med" type="none"/>
            <a:tailEnd len="med" w="med" type="none"/>
          </a:ln>
        </p:spPr>
      </p:cxnSp>
      <p:cxnSp>
        <p:nvCxnSpPr>
          <p:cNvPr id="469" name="Google Shape;469;p65"/>
          <p:cNvCxnSpPr>
            <a:stCxn id="463" idx="3"/>
          </p:cNvCxnSpPr>
          <p:nvPr/>
        </p:nvCxnSpPr>
        <p:spPr>
          <a:xfrm flipH="1">
            <a:off x="4876595" y="2548767"/>
            <a:ext cx="299100" cy="897900"/>
          </a:xfrm>
          <a:prstGeom prst="straightConnector1">
            <a:avLst/>
          </a:prstGeom>
          <a:noFill/>
          <a:ln cap="flat" cmpd="sng" w="9525">
            <a:solidFill>
              <a:schemeClr val="dk2"/>
            </a:solidFill>
            <a:prstDash val="solid"/>
            <a:round/>
            <a:headEnd len="med" w="med" type="none"/>
            <a:tailEnd len="med" w="med" type="none"/>
          </a:ln>
        </p:spPr>
      </p:cxnSp>
      <p:cxnSp>
        <p:nvCxnSpPr>
          <p:cNvPr id="470" name="Google Shape;470;p65"/>
          <p:cNvCxnSpPr>
            <a:stCxn id="464" idx="2"/>
          </p:cNvCxnSpPr>
          <p:nvPr/>
        </p:nvCxnSpPr>
        <p:spPr>
          <a:xfrm flipH="1">
            <a:off x="5517141" y="3116818"/>
            <a:ext cx="1135800" cy="746100"/>
          </a:xfrm>
          <a:prstGeom prst="straightConnector1">
            <a:avLst/>
          </a:prstGeom>
          <a:noFill/>
          <a:ln cap="flat" cmpd="sng" w="9525">
            <a:solidFill>
              <a:schemeClr val="dk2"/>
            </a:solidFill>
            <a:prstDash val="solid"/>
            <a:round/>
            <a:headEnd len="med" w="med" type="none"/>
            <a:tailEnd len="med" w="med" type="none"/>
          </a:ln>
        </p:spPr>
      </p:cxnSp>
      <p:cxnSp>
        <p:nvCxnSpPr>
          <p:cNvPr id="471" name="Google Shape;471;p65"/>
          <p:cNvCxnSpPr>
            <a:stCxn id="465" idx="2"/>
          </p:cNvCxnSpPr>
          <p:nvPr/>
        </p:nvCxnSpPr>
        <p:spPr>
          <a:xfrm rot="10800000">
            <a:off x="5506341" y="4311182"/>
            <a:ext cx="1146600" cy="200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75" name="Shape 475"/>
        <p:cNvGrpSpPr/>
        <p:nvPr/>
      </p:nvGrpSpPr>
      <p:grpSpPr>
        <a:xfrm>
          <a:off x="0" y="0"/>
          <a:ext cx="0" cy="0"/>
          <a:chOff x="0" y="0"/>
          <a:chExt cx="0" cy="0"/>
        </a:xfrm>
      </p:grpSpPr>
      <p:pic>
        <p:nvPicPr>
          <p:cNvPr id="476" name="Google Shape;476;p66"/>
          <p:cNvPicPr preferRelativeResize="0"/>
          <p:nvPr/>
        </p:nvPicPr>
        <p:blipFill rotWithShape="1">
          <a:blip r:embed="rId3">
            <a:alphaModFix/>
          </a:blip>
          <a:srcRect b="6452" l="0" r="0" t="20968"/>
          <a:stretch/>
        </p:blipFill>
        <p:spPr>
          <a:xfrm>
            <a:off x="585475" y="1329125"/>
            <a:ext cx="7973049" cy="3511824"/>
          </a:xfrm>
          <a:prstGeom prst="rect">
            <a:avLst/>
          </a:prstGeom>
          <a:noFill/>
          <a:ln>
            <a:noFill/>
          </a:ln>
        </p:spPr>
      </p:pic>
      <p:sp>
        <p:nvSpPr>
          <p:cNvPr id="477" name="Google Shape;477;p66"/>
          <p:cNvSpPr txBox="1"/>
          <p:nvPr/>
        </p:nvSpPr>
        <p:spPr>
          <a:xfrm>
            <a:off x="43225" y="302575"/>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800" u="sng">
                <a:solidFill>
                  <a:schemeClr val="accent2"/>
                </a:solidFill>
              </a:rPr>
              <a:t>MedJacket OPD:</a:t>
            </a:r>
            <a:endParaRPr b="1" sz="1700" u="sng"/>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81" name="Shape 481"/>
        <p:cNvGrpSpPr/>
        <p:nvPr/>
      </p:nvGrpSpPr>
      <p:grpSpPr>
        <a:xfrm>
          <a:off x="0" y="0"/>
          <a:ext cx="0" cy="0"/>
          <a:chOff x="0" y="0"/>
          <a:chExt cx="0" cy="0"/>
        </a:xfrm>
      </p:grpSpPr>
      <p:pic>
        <p:nvPicPr>
          <p:cNvPr id="482" name="Google Shape;482;p67"/>
          <p:cNvPicPr preferRelativeResize="0"/>
          <p:nvPr/>
        </p:nvPicPr>
        <p:blipFill rotWithShape="1">
          <a:blip r:embed="rId3">
            <a:alphaModFix/>
          </a:blip>
          <a:srcRect b="46426" l="0" r="0" t="0"/>
          <a:stretch/>
        </p:blipFill>
        <p:spPr>
          <a:xfrm>
            <a:off x="1015725" y="1210225"/>
            <a:ext cx="7009051" cy="3706349"/>
          </a:xfrm>
          <a:prstGeom prst="rect">
            <a:avLst/>
          </a:prstGeom>
          <a:noFill/>
          <a:ln>
            <a:noFill/>
          </a:ln>
        </p:spPr>
      </p:pic>
      <p:sp>
        <p:nvSpPr>
          <p:cNvPr id="483" name="Google Shape;483;p67"/>
          <p:cNvSpPr txBox="1"/>
          <p:nvPr/>
        </p:nvSpPr>
        <p:spPr>
          <a:xfrm>
            <a:off x="313350" y="291750"/>
            <a:ext cx="6224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1"/>
                </a:solidFill>
                <a:latin typeface="Roboto"/>
                <a:ea typeface="Roboto"/>
                <a:cs typeface="Roboto"/>
                <a:sym typeface="Roboto"/>
              </a:rPr>
              <a:t>Patient Vitals in medjacket pro:</a:t>
            </a:r>
            <a:endParaRPr b="1" sz="2200" u="sng">
              <a:solidFill>
                <a:schemeClr val="accent1"/>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87" name="Shape 487"/>
        <p:cNvGrpSpPr/>
        <p:nvPr/>
      </p:nvGrpSpPr>
      <p:grpSpPr>
        <a:xfrm>
          <a:off x="0" y="0"/>
          <a:ext cx="0" cy="0"/>
          <a:chOff x="0" y="0"/>
          <a:chExt cx="0" cy="0"/>
        </a:xfrm>
      </p:grpSpPr>
      <p:sp>
        <p:nvSpPr>
          <p:cNvPr id="488" name="Google Shape;488;p68"/>
          <p:cNvSpPr txBox="1"/>
          <p:nvPr>
            <p:ph type="title"/>
          </p:nvPr>
        </p:nvSpPr>
        <p:spPr>
          <a:xfrm>
            <a:off x="4106550" y="64225"/>
            <a:ext cx="9309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IPD</a:t>
            </a:r>
            <a:endParaRPr b="1" sz="2200" u="sng"/>
          </a:p>
        </p:txBody>
      </p:sp>
      <p:sp>
        <p:nvSpPr>
          <p:cNvPr id="489" name="Google Shape;489;p68"/>
          <p:cNvSpPr txBox="1"/>
          <p:nvPr/>
        </p:nvSpPr>
        <p:spPr>
          <a:xfrm>
            <a:off x="453850" y="929300"/>
            <a:ext cx="4192500" cy="35325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accent2"/>
              </a:buClr>
              <a:buSzPts val="1400"/>
              <a:buChar char="●"/>
            </a:pPr>
            <a:r>
              <a:rPr lang="en">
                <a:solidFill>
                  <a:schemeClr val="accent2"/>
                </a:solidFill>
              </a:rPr>
              <a:t>  </a:t>
            </a:r>
            <a:r>
              <a:rPr lang="en" sz="1500">
                <a:solidFill>
                  <a:schemeClr val="accent2"/>
                </a:solidFill>
              </a:rPr>
              <a:t>Bed Occupation Matrix</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Admission and Bed Allocation</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Payment Receipts</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Medical Observation and Nursing Notes</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Operation /Delivery Details</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In Patient Report</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Medical Certificates</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Patient Dues Report</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Nursing Station Status</a:t>
            </a:r>
            <a:endParaRPr sz="1500">
              <a:solidFill>
                <a:schemeClr val="accent2"/>
              </a:solidFill>
            </a:endParaRPr>
          </a:p>
          <a:p>
            <a:pPr indent="-323850" lvl="0" marL="457200" rtl="0" algn="l">
              <a:lnSpc>
                <a:spcPct val="150000"/>
              </a:lnSpc>
              <a:spcBef>
                <a:spcPts val="0"/>
              </a:spcBef>
              <a:spcAft>
                <a:spcPts val="0"/>
              </a:spcAft>
              <a:buClr>
                <a:schemeClr val="accent2"/>
              </a:buClr>
              <a:buSzPts val="1500"/>
              <a:buChar char="●"/>
            </a:pPr>
            <a:r>
              <a:rPr lang="en" sz="1500">
                <a:solidFill>
                  <a:schemeClr val="accent2"/>
                </a:solidFill>
              </a:rPr>
              <a:t>  Discharge Summary &amp; Details</a:t>
            </a:r>
            <a:endParaRPr sz="1500">
              <a:solidFill>
                <a:schemeClr val="accent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93" name="Shape 493"/>
        <p:cNvGrpSpPr/>
        <p:nvPr/>
      </p:nvGrpSpPr>
      <p:grpSpPr>
        <a:xfrm>
          <a:off x="0" y="0"/>
          <a:ext cx="0" cy="0"/>
          <a:chOff x="0" y="0"/>
          <a:chExt cx="0" cy="0"/>
        </a:xfrm>
      </p:grpSpPr>
      <p:pic>
        <p:nvPicPr>
          <p:cNvPr id="494" name="Google Shape;494;p69"/>
          <p:cNvPicPr preferRelativeResize="0"/>
          <p:nvPr/>
        </p:nvPicPr>
        <p:blipFill>
          <a:blip r:embed="rId3">
            <a:alphaModFix/>
          </a:blip>
          <a:stretch>
            <a:fillRect/>
          </a:stretch>
        </p:blipFill>
        <p:spPr>
          <a:xfrm>
            <a:off x="152400" y="1170200"/>
            <a:ext cx="8839199" cy="3241040"/>
          </a:xfrm>
          <a:prstGeom prst="rect">
            <a:avLst/>
          </a:prstGeom>
          <a:noFill/>
          <a:ln>
            <a:noFill/>
          </a:ln>
        </p:spPr>
      </p:pic>
      <p:sp>
        <p:nvSpPr>
          <p:cNvPr id="495" name="Google Shape;495;p69"/>
          <p:cNvSpPr txBox="1"/>
          <p:nvPr/>
        </p:nvSpPr>
        <p:spPr>
          <a:xfrm>
            <a:off x="152400" y="162075"/>
            <a:ext cx="622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2"/>
                </a:solidFill>
                <a:latin typeface="Roboto"/>
                <a:ea typeface="Roboto"/>
                <a:cs typeface="Roboto"/>
                <a:sym typeface="Roboto"/>
              </a:rPr>
              <a:t>IP Management:</a:t>
            </a:r>
            <a:endParaRPr b="1" sz="1800" u="sng">
              <a:solidFill>
                <a:schemeClr val="accent2"/>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499" name="Shape 499"/>
        <p:cNvGrpSpPr/>
        <p:nvPr/>
      </p:nvGrpSpPr>
      <p:grpSpPr>
        <a:xfrm>
          <a:off x="0" y="0"/>
          <a:ext cx="0" cy="0"/>
          <a:chOff x="0" y="0"/>
          <a:chExt cx="0" cy="0"/>
        </a:xfrm>
      </p:grpSpPr>
      <p:sp>
        <p:nvSpPr>
          <p:cNvPr id="500" name="Google Shape;500;p70"/>
          <p:cNvSpPr txBox="1"/>
          <p:nvPr>
            <p:ph type="title"/>
          </p:nvPr>
        </p:nvSpPr>
        <p:spPr>
          <a:xfrm>
            <a:off x="268475" y="2587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Ward Management:</a:t>
            </a:r>
            <a:endParaRPr b="1" sz="2200" u="sng"/>
          </a:p>
        </p:txBody>
      </p:sp>
      <p:pic>
        <p:nvPicPr>
          <p:cNvPr id="501" name="Google Shape;501;p70"/>
          <p:cNvPicPr preferRelativeResize="0"/>
          <p:nvPr/>
        </p:nvPicPr>
        <p:blipFill rotWithShape="1">
          <a:blip r:embed="rId3">
            <a:alphaModFix/>
          </a:blip>
          <a:srcRect b="41834" l="0" r="3157" t="14369"/>
          <a:stretch/>
        </p:blipFill>
        <p:spPr>
          <a:xfrm>
            <a:off x="529775" y="1458775"/>
            <a:ext cx="8084448" cy="3003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05" name="Shape 505"/>
        <p:cNvGrpSpPr/>
        <p:nvPr/>
      </p:nvGrpSpPr>
      <p:grpSpPr>
        <a:xfrm>
          <a:off x="0" y="0"/>
          <a:ext cx="0" cy="0"/>
          <a:chOff x="0" y="0"/>
          <a:chExt cx="0" cy="0"/>
        </a:xfrm>
      </p:grpSpPr>
      <p:sp>
        <p:nvSpPr>
          <p:cNvPr id="506" name="Google Shape;506;p71"/>
          <p:cNvSpPr txBox="1"/>
          <p:nvPr/>
        </p:nvSpPr>
        <p:spPr>
          <a:xfrm>
            <a:off x="2208900" y="53375"/>
            <a:ext cx="431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chemeClr val="accent2"/>
                </a:solidFill>
                <a:latin typeface="Roboto"/>
                <a:ea typeface="Roboto"/>
                <a:cs typeface="Roboto"/>
                <a:sym typeface="Roboto"/>
              </a:rPr>
              <a:t>Cloud Central Monitoring Station</a:t>
            </a:r>
            <a:endParaRPr b="1" sz="2200" u="sng">
              <a:solidFill>
                <a:schemeClr val="accent2"/>
              </a:solidFill>
              <a:latin typeface="Roboto"/>
              <a:ea typeface="Roboto"/>
              <a:cs typeface="Roboto"/>
              <a:sym typeface="Roboto"/>
            </a:endParaRPr>
          </a:p>
        </p:txBody>
      </p:sp>
      <p:sp>
        <p:nvSpPr>
          <p:cNvPr id="507" name="Google Shape;507;p71"/>
          <p:cNvSpPr txBox="1"/>
          <p:nvPr/>
        </p:nvSpPr>
        <p:spPr>
          <a:xfrm>
            <a:off x="426850" y="992425"/>
            <a:ext cx="8184900" cy="338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accent2"/>
                </a:solidFill>
              </a:rPr>
              <a:t>Benefits of Central Monitoring Station with Hub &amp; Fork Model:</a:t>
            </a:r>
            <a:endParaRPr b="1" sz="1600">
              <a:solidFill>
                <a:schemeClr val="accent2"/>
              </a:solidFill>
            </a:endParaRPr>
          </a:p>
          <a:p>
            <a:pPr indent="0" lvl="0" marL="0" rtl="0" algn="l">
              <a:lnSpc>
                <a:spcPct val="115000"/>
              </a:lnSpc>
              <a:spcBef>
                <a:spcPts val="1200"/>
              </a:spcBef>
              <a:spcAft>
                <a:spcPts val="0"/>
              </a:spcAft>
              <a:buNone/>
            </a:pPr>
            <a:r>
              <a:rPr b="1" lang="en" u="sng">
                <a:solidFill>
                  <a:schemeClr val="accent2"/>
                </a:solidFill>
              </a:rPr>
              <a:t>Centralized Oversight:</a:t>
            </a:r>
            <a:r>
              <a:rPr b="1" lang="en"/>
              <a:t> </a:t>
            </a:r>
            <a:endParaRPr b="1"/>
          </a:p>
          <a:p>
            <a:pPr indent="0" lvl="0" marL="0" rtl="0" algn="l">
              <a:lnSpc>
                <a:spcPct val="115000"/>
              </a:lnSpc>
              <a:spcBef>
                <a:spcPts val="1200"/>
              </a:spcBef>
              <a:spcAft>
                <a:spcPts val="0"/>
              </a:spcAft>
              <a:buNone/>
            </a:pPr>
            <a:r>
              <a:rPr b="1" lang="en" sz="1200"/>
              <a:t>The Hub &amp; Fork model centralizes the monitoring and management of multiple ICUs, ensuring consistent and standardized care protocols.</a:t>
            </a:r>
            <a:endParaRPr b="1" sz="1200"/>
          </a:p>
          <a:p>
            <a:pPr indent="0" lvl="0" marL="0" rtl="0" algn="l">
              <a:lnSpc>
                <a:spcPct val="115000"/>
              </a:lnSpc>
              <a:spcBef>
                <a:spcPts val="1200"/>
              </a:spcBef>
              <a:spcAft>
                <a:spcPts val="0"/>
              </a:spcAft>
              <a:buNone/>
            </a:pPr>
            <a:r>
              <a:rPr b="1" lang="en" u="sng">
                <a:solidFill>
                  <a:schemeClr val="accent2"/>
                </a:solidFill>
              </a:rPr>
              <a:t>Remote Accessibility:</a:t>
            </a:r>
            <a:r>
              <a:rPr lang="en" sz="1200"/>
              <a:t> </a:t>
            </a:r>
            <a:endParaRPr sz="1200"/>
          </a:p>
          <a:p>
            <a:pPr indent="0" lvl="0" marL="0" rtl="0" algn="l">
              <a:lnSpc>
                <a:spcPct val="115000"/>
              </a:lnSpc>
              <a:spcBef>
                <a:spcPts val="1200"/>
              </a:spcBef>
              <a:spcAft>
                <a:spcPts val="0"/>
              </a:spcAft>
              <a:buNone/>
            </a:pPr>
            <a:r>
              <a:rPr b="1" lang="en" sz="1200"/>
              <a:t>Healthcare professionals can access patient data and make informed decisions from any location with an internet connection, enabling timely interventions and reducing response times.</a:t>
            </a:r>
            <a:endParaRPr b="1" sz="1200"/>
          </a:p>
          <a:p>
            <a:pPr indent="0" lvl="0" marL="0" rtl="0" algn="l">
              <a:lnSpc>
                <a:spcPct val="115000"/>
              </a:lnSpc>
              <a:spcBef>
                <a:spcPts val="1200"/>
              </a:spcBef>
              <a:spcAft>
                <a:spcPts val="0"/>
              </a:spcAft>
              <a:buNone/>
            </a:pPr>
            <a:r>
              <a:rPr b="1" lang="en" u="sng">
                <a:solidFill>
                  <a:schemeClr val="accent2"/>
                </a:solidFill>
              </a:rPr>
              <a:t>Improved Patient Outcomes:</a:t>
            </a:r>
            <a:r>
              <a:rPr lang="en" sz="1000"/>
              <a:t> </a:t>
            </a:r>
            <a:endParaRPr sz="1000"/>
          </a:p>
          <a:p>
            <a:pPr indent="0" lvl="0" marL="0" rtl="0" algn="l">
              <a:lnSpc>
                <a:spcPct val="115000"/>
              </a:lnSpc>
              <a:spcBef>
                <a:spcPts val="1200"/>
              </a:spcBef>
              <a:spcAft>
                <a:spcPts val="1200"/>
              </a:spcAft>
              <a:buNone/>
            </a:pPr>
            <a:r>
              <a:rPr b="1" lang="en" sz="1200"/>
              <a:t>Real-time monitoring and medication management lead to more precise and effective care, potentially reducing complications and improving patient outcomes.</a:t>
            </a:r>
            <a:endParaRPr b="1"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2" name="Shape 132"/>
        <p:cNvGrpSpPr/>
        <p:nvPr/>
      </p:nvGrpSpPr>
      <p:grpSpPr>
        <a:xfrm>
          <a:off x="0" y="0"/>
          <a:ext cx="0" cy="0"/>
          <a:chOff x="0" y="0"/>
          <a:chExt cx="0" cy="0"/>
        </a:xfrm>
      </p:grpSpPr>
      <p:sp>
        <p:nvSpPr>
          <p:cNvPr id="133" name="Google Shape;133;p18"/>
          <p:cNvSpPr txBox="1"/>
          <p:nvPr>
            <p:ph type="title"/>
          </p:nvPr>
        </p:nvSpPr>
        <p:spPr>
          <a:xfrm>
            <a:off x="3043050" y="0"/>
            <a:ext cx="39843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Medjacket HIMS  Modules</a:t>
            </a:r>
            <a:endParaRPr b="1" sz="3400" u="sng"/>
          </a:p>
        </p:txBody>
      </p:sp>
      <p:sp>
        <p:nvSpPr>
          <p:cNvPr id="134" name="Google Shape;134;p18"/>
          <p:cNvSpPr/>
          <p:nvPr/>
        </p:nvSpPr>
        <p:spPr>
          <a:xfrm>
            <a:off x="139900" y="816000"/>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Patient Registration</a:t>
            </a:r>
            <a:endParaRPr b="1">
              <a:solidFill>
                <a:schemeClr val="lt1"/>
              </a:solidFill>
            </a:endParaRPr>
          </a:p>
        </p:txBody>
      </p:sp>
      <p:sp>
        <p:nvSpPr>
          <p:cNvPr id="135" name="Google Shape;135;p18"/>
          <p:cNvSpPr/>
          <p:nvPr/>
        </p:nvSpPr>
        <p:spPr>
          <a:xfrm>
            <a:off x="77425" y="2231212"/>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OPD</a:t>
            </a:r>
            <a:endParaRPr b="1" sz="1800">
              <a:solidFill>
                <a:schemeClr val="lt1"/>
              </a:solidFill>
            </a:endParaRPr>
          </a:p>
        </p:txBody>
      </p:sp>
      <p:sp>
        <p:nvSpPr>
          <p:cNvPr id="136" name="Google Shape;136;p18"/>
          <p:cNvSpPr/>
          <p:nvPr/>
        </p:nvSpPr>
        <p:spPr>
          <a:xfrm>
            <a:off x="139900" y="3920049"/>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IPD</a:t>
            </a:r>
            <a:endParaRPr b="1">
              <a:solidFill>
                <a:schemeClr val="lt1"/>
              </a:solidFill>
            </a:endParaRPr>
          </a:p>
        </p:txBody>
      </p:sp>
      <p:sp>
        <p:nvSpPr>
          <p:cNvPr id="137" name="Google Shape;137;p18"/>
          <p:cNvSpPr/>
          <p:nvPr/>
        </p:nvSpPr>
        <p:spPr>
          <a:xfrm>
            <a:off x="3143925" y="1430961"/>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CMS</a:t>
            </a:r>
            <a:endParaRPr b="1">
              <a:solidFill>
                <a:schemeClr val="lt1"/>
              </a:solidFill>
            </a:endParaRPr>
          </a:p>
        </p:txBody>
      </p:sp>
      <p:sp>
        <p:nvSpPr>
          <p:cNvPr id="138" name="Google Shape;138;p18"/>
          <p:cNvSpPr/>
          <p:nvPr/>
        </p:nvSpPr>
        <p:spPr>
          <a:xfrm>
            <a:off x="3143925" y="3133473"/>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Nursing Station</a:t>
            </a:r>
            <a:endParaRPr b="1">
              <a:solidFill>
                <a:schemeClr val="lt1"/>
              </a:solidFill>
            </a:endParaRPr>
          </a:p>
        </p:txBody>
      </p:sp>
      <p:sp>
        <p:nvSpPr>
          <p:cNvPr id="139" name="Google Shape;139;p18"/>
          <p:cNvSpPr/>
          <p:nvPr/>
        </p:nvSpPr>
        <p:spPr>
          <a:xfrm>
            <a:off x="3143925" y="4546234"/>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L</a:t>
            </a:r>
            <a:r>
              <a:rPr b="1" lang="en">
                <a:solidFill>
                  <a:schemeClr val="lt1"/>
                </a:solidFill>
              </a:rPr>
              <a:t>IS / RIS</a:t>
            </a:r>
            <a:endParaRPr b="1">
              <a:solidFill>
                <a:schemeClr val="lt1"/>
              </a:solidFill>
            </a:endParaRPr>
          </a:p>
        </p:txBody>
      </p:sp>
      <p:sp>
        <p:nvSpPr>
          <p:cNvPr id="140" name="Google Shape;140;p18"/>
          <p:cNvSpPr/>
          <p:nvPr/>
        </p:nvSpPr>
        <p:spPr>
          <a:xfrm>
            <a:off x="6078175" y="815988"/>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Third Party Integration</a:t>
            </a:r>
            <a:endParaRPr b="1">
              <a:solidFill>
                <a:schemeClr val="lt1"/>
              </a:solidFill>
            </a:endParaRPr>
          </a:p>
        </p:txBody>
      </p:sp>
      <p:sp>
        <p:nvSpPr>
          <p:cNvPr id="141" name="Google Shape;141;p18"/>
          <p:cNvSpPr/>
          <p:nvPr/>
        </p:nvSpPr>
        <p:spPr>
          <a:xfrm>
            <a:off x="6078175" y="2231199"/>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AI/ML</a:t>
            </a:r>
            <a:endParaRPr b="1">
              <a:solidFill>
                <a:schemeClr val="lt1"/>
              </a:solidFill>
            </a:endParaRPr>
          </a:p>
        </p:txBody>
      </p:sp>
      <p:sp>
        <p:nvSpPr>
          <p:cNvPr id="142" name="Google Shape;142;p18"/>
          <p:cNvSpPr/>
          <p:nvPr/>
        </p:nvSpPr>
        <p:spPr>
          <a:xfrm>
            <a:off x="6078175" y="3920049"/>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Ambulance Module</a:t>
            </a:r>
            <a:endParaRPr b="1">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11" name="Shape 511"/>
        <p:cNvGrpSpPr/>
        <p:nvPr/>
      </p:nvGrpSpPr>
      <p:grpSpPr>
        <a:xfrm>
          <a:off x="0" y="0"/>
          <a:ext cx="0" cy="0"/>
          <a:chOff x="0" y="0"/>
          <a:chExt cx="0" cy="0"/>
        </a:xfrm>
      </p:grpSpPr>
      <p:pic>
        <p:nvPicPr>
          <p:cNvPr id="512" name="Google Shape;512;p72"/>
          <p:cNvPicPr preferRelativeResize="0"/>
          <p:nvPr/>
        </p:nvPicPr>
        <p:blipFill>
          <a:blip r:embed="rId3">
            <a:alphaModFix/>
          </a:blip>
          <a:stretch>
            <a:fillRect/>
          </a:stretch>
        </p:blipFill>
        <p:spPr>
          <a:xfrm>
            <a:off x="582150" y="557650"/>
            <a:ext cx="1443622" cy="762206"/>
          </a:xfrm>
          <a:prstGeom prst="rect">
            <a:avLst/>
          </a:prstGeom>
          <a:noFill/>
          <a:ln>
            <a:noFill/>
          </a:ln>
        </p:spPr>
      </p:pic>
      <p:pic>
        <p:nvPicPr>
          <p:cNvPr id="513" name="Google Shape;513;p72"/>
          <p:cNvPicPr preferRelativeResize="0"/>
          <p:nvPr/>
        </p:nvPicPr>
        <p:blipFill>
          <a:blip r:embed="rId4">
            <a:alphaModFix/>
          </a:blip>
          <a:stretch>
            <a:fillRect/>
          </a:stretch>
        </p:blipFill>
        <p:spPr>
          <a:xfrm>
            <a:off x="2025774" y="557650"/>
            <a:ext cx="1360901" cy="762204"/>
          </a:xfrm>
          <a:prstGeom prst="rect">
            <a:avLst/>
          </a:prstGeom>
          <a:noFill/>
          <a:ln>
            <a:noFill/>
          </a:ln>
        </p:spPr>
      </p:pic>
      <p:pic>
        <p:nvPicPr>
          <p:cNvPr id="514" name="Google Shape;514;p72"/>
          <p:cNvPicPr preferRelativeResize="0"/>
          <p:nvPr/>
        </p:nvPicPr>
        <p:blipFill rotWithShape="1">
          <a:blip r:embed="rId5">
            <a:alphaModFix/>
          </a:blip>
          <a:srcRect b="0" l="2286" r="0" t="0"/>
          <a:stretch/>
        </p:blipFill>
        <p:spPr>
          <a:xfrm>
            <a:off x="582150" y="1319854"/>
            <a:ext cx="1443625" cy="817996"/>
          </a:xfrm>
          <a:prstGeom prst="rect">
            <a:avLst/>
          </a:prstGeom>
          <a:noFill/>
          <a:ln>
            <a:noFill/>
          </a:ln>
        </p:spPr>
      </p:pic>
      <p:pic>
        <p:nvPicPr>
          <p:cNvPr id="515" name="Google Shape;515;p72"/>
          <p:cNvPicPr preferRelativeResize="0"/>
          <p:nvPr/>
        </p:nvPicPr>
        <p:blipFill rotWithShape="1">
          <a:blip r:embed="rId6">
            <a:alphaModFix/>
          </a:blip>
          <a:srcRect b="0" l="6890" r="0" t="0"/>
          <a:stretch/>
        </p:blipFill>
        <p:spPr>
          <a:xfrm>
            <a:off x="2028833" y="1319854"/>
            <a:ext cx="1354784" cy="817997"/>
          </a:xfrm>
          <a:prstGeom prst="rect">
            <a:avLst/>
          </a:prstGeom>
          <a:noFill/>
          <a:ln>
            <a:noFill/>
          </a:ln>
        </p:spPr>
      </p:pic>
      <p:sp>
        <p:nvSpPr>
          <p:cNvPr id="516" name="Google Shape;516;p72"/>
          <p:cNvSpPr txBox="1"/>
          <p:nvPr/>
        </p:nvSpPr>
        <p:spPr>
          <a:xfrm>
            <a:off x="2844963" y="95950"/>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Central Monitoring Station:</a:t>
            </a:r>
            <a:endParaRPr b="1" sz="1800" u="sng">
              <a:solidFill>
                <a:schemeClr val="dk1"/>
              </a:solidFill>
              <a:latin typeface="Roboto"/>
              <a:ea typeface="Roboto"/>
              <a:cs typeface="Roboto"/>
              <a:sym typeface="Roboto"/>
            </a:endParaRPr>
          </a:p>
        </p:txBody>
      </p:sp>
      <p:pic>
        <p:nvPicPr>
          <p:cNvPr id="517" name="Google Shape;517;p72"/>
          <p:cNvPicPr preferRelativeResize="0"/>
          <p:nvPr/>
        </p:nvPicPr>
        <p:blipFill>
          <a:blip r:embed="rId3">
            <a:alphaModFix/>
          </a:blip>
          <a:stretch>
            <a:fillRect/>
          </a:stretch>
        </p:blipFill>
        <p:spPr>
          <a:xfrm>
            <a:off x="5063550" y="557650"/>
            <a:ext cx="1497661" cy="771299"/>
          </a:xfrm>
          <a:prstGeom prst="rect">
            <a:avLst/>
          </a:prstGeom>
          <a:noFill/>
          <a:ln>
            <a:noFill/>
          </a:ln>
        </p:spPr>
      </p:pic>
      <p:pic>
        <p:nvPicPr>
          <p:cNvPr id="518" name="Google Shape;518;p72"/>
          <p:cNvPicPr preferRelativeResize="0"/>
          <p:nvPr/>
        </p:nvPicPr>
        <p:blipFill>
          <a:blip r:embed="rId4">
            <a:alphaModFix/>
          </a:blip>
          <a:stretch>
            <a:fillRect/>
          </a:stretch>
        </p:blipFill>
        <p:spPr>
          <a:xfrm>
            <a:off x="6561209" y="557650"/>
            <a:ext cx="1411841" cy="771296"/>
          </a:xfrm>
          <a:prstGeom prst="rect">
            <a:avLst/>
          </a:prstGeom>
          <a:noFill/>
          <a:ln>
            <a:noFill/>
          </a:ln>
        </p:spPr>
      </p:pic>
      <p:pic>
        <p:nvPicPr>
          <p:cNvPr id="519" name="Google Shape;519;p72"/>
          <p:cNvPicPr preferRelativeResize="0"/>
          <p:nvPr/>
        </p:nvPicPr>
        <p:blipFill rotWithShape="1">
          <a:blip r:embed="rId5">
            <a:alphaModFix/>
          </a:blip>
          <a:srcRect b="0" l="2286" r="0" t="0"/>
          <a:stretch/>
        </p:blipFill>
        <p:spPr>
          <a:xfrm>
            <a:off x="5063550" y="1328946"/>
            <a:ext cx="1497658" cy="827753"/>
          </a:xfrm>
          <a:prstGeom prst="rect">
            <a:avLst/>
          </a:prstGeom>
          <a:noFill/>
          <a:ln>
            <a:noFill/>
          </a:ln>
        </p:spPr>
      </p:pic>
      <p:pic>
        <p:nvPicPr>
          <p:cNvPr id="520" name="Google Shape;520;p72"/>
          <p:cNvPicPr preferRelativeResize="0"/>
          <p:nvPr/>
        </p:nvPicPr>
        <p:blipFill rotWithShape="1">
          <a:blip r:embed="rId6">
            <a:alphaModFix/>
          </a:blip>
          <a:srcRect b="0" l="6890" r="0" t="0"/>
          <a:stretch/>
        </p:blipFill>
        <p:spPr>
          <a:xfrm>
            <a:off x="6564382" y="1328946"/>
            <a:ext cx="1405494" cy="827754"/>
          </a:xfrm>
          <a:prstGeom prst="rect">
            <a:avLst/>
          </a:prstGeom>
          <a:noFill/>
          <a:ln>
            <a:noFill/>
          </a:ln>
        </p:spPr>
      </p:pic>
      <p:pic>
        <p:nvPicPr>
          <p:cNvPr id="521" name="Google Shape;521;p72"/>
          <p:cNvPicPr preferRelativeResize="0"/>
          <p:nvPr/>
        </p:nvPicPr>
        <p:blipFill>
          <a:blip r:embed="rId3">
            <a:alphaModFix/>
          </a:blip>
          <a:stretch>
            <a:fillRect/>
          </a:stretch>
        </p:blipFill>
        <p:spPr>
          <a:xfrm>
            <a:off x="582150" y="3005650"/>
            <a:ext cx="1403958" cy="724897"/>
          </a:xfrm>
          <a:prstGeom prst="rect">
            <a:avLst/>
          </a:prstGeom>
          <a:noFill/>
          <a:ln>
            <a:noFill/>
          </a:ln>
        </p:spPr>
      </p:pic>
      <p:pic>
        <p:nvPicPr>
          <p:cNvPr id="522" name="Google Shape;522;p72"/>
          <p:cNvPicPr preferRelativeResize="0"/>
          <p:nvPr/>
        </p:nvPicPr>
        <p:blipFill>
          <a:blip r:embed="rId4">
            <a:alphaModFix/>
          </a:blip>
          <a:stretch>
            <a:fillRect/>
          </a:stretch>
        </p:blipFill>
        <p:spPr>
          <a:xfrm>
            <a:off x="1989067" y="3005659"/>
            <a:ext cx="1323509" cy="724894"/>
          </a:xfrm>
          <a:prstGeom prst="rect">
            <a:avLst/>
          </a:prstGeom>
          <a:noFill/>
          <a:ln>
            <a:noFill/>
          </a:ln>
        </p:spPr>
      </p:pic>
      <p:pic>
        <p:nvPicPr>
          <p:cNvPr id="523" name="Google Shape;523;p72"/>
          <p:cNvPicPr preferRelativeResize="0"/>
          <p:nvPr/>
        </p:nvPicPr>
        <p:blipFill rotWithShape="1">
          <a:blip r:embed="rId5">
            <a:alphaModFix/>
          </a:blip>
          <a:srcRect b="0" l="2286" r="0" t="0"/>
          <a:stretch/>
        </p:blipFill>
        <p:spPr>
          <a:xfrm>
            <a:off x="582150" y="3730545"/>
            <a:ext cx="1403958" cy="777956"/>
          </a:xfrm>
          <a:prstGeom prst="rect">
            <a:avLst/>
          </a:prstGeom>
          <a:noFill/>
          <a:ln>
            <a:noFill/>
          </a:ln>
        </p:spPr>
      </p:pic>
      <p:pic>
        <p:nvPicPr>
          <p:cNvPr id="524" name="Google Shape;524;p72"/>
          <p:cNvPicPr preferRelativeResize="0"/>
          <p:nvPr/>
        </p:nvPicPr>
        <p:blipFill rotWithShape="1">
          <a:blip r:embed="rId6">
            <a:alphaModFix/>
          </a:blip>
          <a:srcRect b="0" l="6890" r="0" t="0"/>
          <a:stretch/>
        </p:blipFill>
        <p:spPr>
          <a:xfrm>
            <a:off x="1989083" y="3730545"/>
            <a:ext cx="1317560" cy="777955"/>
          </a:xfrm>
          <a:prstGeom prst="rect">
            <a:avLst/>
          </a:prstGeom>
          <a:noFill/>
          <a:ln>
            <a:noFill/>
          </a:ln>
        </p:spPr>
      </p:pic>
      <p:pic>
        <p:nvPicPr>
          <p:cNvPr id="525" name="Google Shape;525;p72"/>
          <p:cNvPicPr preferRelativeResize="0"/>
          <p:nvPr/>
        </p:nvPicPr>
        <p:blipFill>
          <a:blip r:embed="rId3">
            <a:alphaModFix/>
          </a:blip>
          <a:stretch>
            <a:fillRect/>
          </a:stretch>
        </p:blipFill>
        <p:spPr>
          <a:xfrm>
            <a:off x="5063550" y="2929600"/>
            <a:ext cx="1437741" cy="781054"/>
          </a:xfrm>
          <a:prstGeom prst="rect">
            <a:avLst/>
          </a:prstGeom>
          <a:noFill/>
          <a:ln>
            <a:noFill/>
          </a:ln>
        </p:spPr>
      </p:pic>
      <p:pic>
        <p:nvPicPr>
          <p:cNvPr id="526" name="Google Shape;526;p72"/>
          <p:cNvPicPr preferRelativeResize="0"/>
          <p:nvPr/>
        </p:nvPicPr>
        <p:blipFill>
          <a:blip r:embed="rId4">
            <a:alphaModFix/>
          </a:blip>
          <a:stretch>
            <a:fillRect/>
          </a:stretch>
        </p:blipFill>
        <p:spPr>
          <a:xfrm>
            <a:off x="6501293" y="2929600"/>
            <a:ext cx="1355357" cy="781050"/>
          </a:xfrm>
          <a:prstGeom prst="rect">
            <a:avLst/>
          </a:prstGeom>
          <a:noFill/>
          <a:ln>
            <a:noFill/>
          </a:ln>
        </p:spPr>
      </p:pic>
      <p:pic>
        <p:nvPicPr>
          <p:cNvPr id="527" name="Google Shape;527;p72"/>
          <p:cNvPicPr preferRelativeResize="0"/>
          <p:nvPr/>
        </p:nvPicPr>
        <p:blipFill rotWithShape="1">
          <a:blip r:embed="rId5">
            <a:alphaModFix/>
          </a:blip>
          <a:srcRect b="0" l="2286" r="0" t="0"/>
          <a:stretch/>
        </p:blipFill>
        <p:spPr>
          <a:xfrm>
            <a:off x="5063550" y="3710652"/>
            <a:ext cx="1437745" cy="838224"/>
          </a:xfrm>
          <a:prstGeom prst="rect">
            <a:avLst/>
          </a:prstGeom>
          <a:noFill/>
          <a:ln>
            <a:noFill/>
          </a:ln>
        </p:spPr>
      </p:pic>
      <p:pic>
        <p:nvPicPr>
          <p:cNvPr id="528" name="Google Shape;528;p72"/>
          <p:cNvPicPr preferRelativeResize="0"/>
          <p:nvPr/>
        </p:nvPicPr>
        <p:blipFill rotWithShape="1">
          <a:blip r:embed="rId6">
            <a:alphaModFix/>
          </a:blip>
          <a:srcRect b="0" l="6890" r="0" t="0"/>
          <a:stretch/>
        </p:blipFill>
        <p:spPr>
          <a:xfrm>
            <a:off x="6504340" y="3710652"/>
            <a:ext cx="1349265" cy="838222"/>
          </a:xfrm>
          <a:prstGeom prst="rect">
            <a:avLst/>
          </a:prstGeom>
          <a:noFill/>
          <a:ln>
            <a:noFill/>
          </a:ln>
        </p:spPr>
      </p:pic>
      <p:sp>
        <p:nvSpPr>
          <p:cNvPr id="529" name="Google Shape;529;p72"/>
          <p:cNvSpPr txBox="1"/>
          <p:nvPr/>
        </p:nvSpPr>
        <p:spPr>
          <a:xfrm>
            <a:off x="1428750" y="2340900"/>
            <a:ext cx="1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SICU</a:t>
            </a:r>
            <a:endParaRPr b="1" sz="1800">
              <a:solidFill>
                <a:schemeClr val="dk1"/>
              </a:solidFill>
              <a:latin typeface="Roboto"/>
              <a:ea typeface="Roboto"/>
              <a:cs typeface="Roboto"/>
              <a:sym typeface="Roboto"/>
            </a:endParaRPr>
          </a:p>
        </p:txBody>
      </p:sp>
      <p:sp>
        <p:nvSpPr>
          <p:cNvPr id="530" name="Google Shape;530;p72"/>
          <p:cNvSpPr txBox="1"/>
          <p:nvPr/>
        </p:nvSpPr>
        <p:spPr>
          <a:xfrm>
            <a:off x="6153150" y="2156688"/>
            <a:ext cx="1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R</a:t>
            </a:r>
            <a:r>
              <a:rPr b="1" lang="en" sz="1800">
                <a:solidFill>
                  <a:schemeClr val="dk1"/>
                </a:solidFill>
                <a:latin typeface="Roboto"/>
                <a:ea typeface="Roboto"/>
                <a:cs typeface="Roboto"/>
                <a:sym typeface="Roboto"/>
              </a:rPr>
              <a:t>ICU</a:t>
            </a:r>
            <a:endParaRPr b="1" sz="1800">
              <a:solidFill>
                <a:schemeClr val="dk1"/>
              </a:solidFill>
              <a:latin typeface="Roboto"/>
              <a:ea typeface="Roboto"/>
              <a:cs typeface="Roboto"/>
              <a:sym typeface="Roboto"/>
            </a:endParaRPr>
          </a:p>
        </p:txBody>
      </p:sp>
      <p:sp>
        <p:nvSpPr>
          <p:cNvPr id="531" name="Google Shape;531;p72"/>
          <p:cNvSpPr txBox="1"/>
          <p:nvPr/>
        </p:nvSpPr>
        <p:spPr>
          <a:xfrm>
            <a:off x="6153150" y="4624925"/>
            <a:ext cx="1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N</a:t>
            </a:r>
            <a:r>
              <a:rPr b="1" lang="en" sz="1800">
                <a:solidFill>
                  <a:schemeClr val="dk1"/>
                </a:solidFill>
                <a:latin typeface="Roboto"/>
                <a:ea typeface="Roboto"/>
                <a:cs typeface="Roboto"/>
                <a:sym typeface="Roboto"/>
              </a:rPr>
              <a:t>ICU</a:t>
            </a:r>
            <a:endParaRPr b="1" sz="1800">
              <a:solidFill>
                <a:schemeClr val="dk1"/>
              </a:solidFill>
              <a:latin typeface="Roboto"/>
              <a:ea typeface="Roboto"/>
              <a:cs typeface="Roboto"/>
              <a:sym typeface="Roboto"/>
            </a:endParaRPr>
          </a:p>
        </p:txBody>
      </p:sp>
      <p:sp>
        <p:nvSpPr>
          <p:cNvPr id="532" name="Google Shape;532;p72"/>
          <p:cNvSpPr txBox="1"/>
          <p:nvPr/>
        </p:nvSpPr>
        <p:spPr>
          <a:xfrm>
            <a:off x="1240350" y="4624925"/>
            <a:ext cx="1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Roboto"/>
                <a:ea typeface="Roboto"/>
                <a:cs typeface="Roboto"/>
                <a:sym typeface="Roboto"/>
              </a:rPr>
              <a:t>C</a:t>
            </a:r>
            <a:r>
              <a:rPr b="1" lang="en" sz="1800">
                <a:solidFill>
                  <a:schemeClr val="dk1"/>
                </a:solidFill>
                <a:latin typeface="Roboto"/>
                <a:ea typeface="Roboto"/>
                <a:cs typeface="Roboto"/>
                <a:sym typeface="Roboto"/>
              </a:rPr>
              <a:t>ICU</a:t>
            </a:r>
            <a:endParaRPr b="1" sz="1800">
              <a:solidFill>
                <a:schemeClr val="dk1"/>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36" name="Shape 536"/>
        <p:cNvGrpSpPr/>
        <p:nvPr/>
      </p:nvGrpSpPr>
      <p:grpSpPr>
        <a:xfrm>
          <a:off x="0" y="0"/>
          <a:ext cx="0" cy="0"/>
          <a:chOff x="0" y="0"/>
          <a:chExt cx="0" cy="0"/>
        </a:xfrm>
      </p:grpSpPr>
      <p:sp>
        <p:nvSpPr>
          <p:cNvPr id="537" name="Google Shape;537;p73"/>
          <p:cNvSpPr txBox="1"/>
          <p:nvPr>
            <p:ph type="title"/>
          </p:nvPr>
        </p:nvSpPr>
        <p:spPr>
          <a:xfrm>
            <a:off x="2807100" y="143250"/>
            <a:ext cx="352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t>NURSING STATION</a:t>
            </a:r>
            <a:endParaRPr b="1" u="sng"/>
          </a:p>
        </p:txBody>
      </p:sp>
      <p:sp>
        <p:nvSpPr>
          <p:cNvPr id="538" name="Google Shape;538;p73"/>
          <p:cNvSpPr/>
          <p:nvPr/>
        </p:nvSpPr>
        <p:spPr>
          <a:xfrm>
            <a:off x="3436150" y="2571750"/>
            <a:ext cx="1718100" cy="1195200"/>
          </a:xfrm>
          <a:prstGeom prst="flowChartConnector">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chemeClr val="lt1"/>
                </a:solidFill>
                <a:latin typeface="Roboto"/>
                <a:ea typeface="Roboto"/>
                <a:cs typeface="Roboto"/>
                <a:sym typeface="Roboto"/>
              </a:rPr>
              <a:t>Nursing Station</a:t>
            </a:r>
            <a:endParaRPr b="1" sz="2200">
              <a:solidFill>
                <a:schemeClr val="lt1"/>
              </a:solidFill>
              <a:latin typeface="Roboto"/>
              <a:ea typeface="Roboto"/>
              <a:cs typeface="Roboto"/>
              <a:sym typeface="Roboto"/>
            </a:endParaRPr>
          </a:p>
        </p:txBody>
      </p:sp>
      <p:sp>
        <p:nvSpPr>
          <p:cNvPr id="539" name="Google Shape;539;p73"/>
          <p:cNvSpPr/>
          <p:nvPr/>
        </p:nvSpPr>
        <p:spPr>
          <a:xfrm>
            <a:off x="738050" y="1525975"/>
            <a:ext cx="1641600" cy="11952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Multi-Parameter Module for Comprehensive Care</a:t>
            </a:r>
            <a:endParaRPr>
              <a:solidFill>
                <a:schemeClr val="lt1"/>
              </a:solidFill>
              <a:latin typeface="Roboto"/>
              <a:ea typeface="Roboto"/>
              <a:cs typeface="Roboto"/>
              <a:sym typeface="Roboto"/>
            </a:endParaRPr>
          </a:p>
        </p:txBody>
      </p:sp>
      <p:sp>
        <p:nvSpPr>
          <p:cNvPr id="540" name="Google Shape;540;p73"/>
          <p:cNvSpPr/>
          <p:nvPr/>
        </p:nvSpPr>
        <p:spPr>
          <a:xfrm>
            <a:off x="3545200" y="842138"/>
            <a:ext cx="1500000" cy="10245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Real-Time Monitoring, Anywhere in the World</a:t>
            </a:r>
            <a:endParaRPr>
              <a:solidFill>
                <a:schemeClr val="lt1"/>
              </a:solidFill>
              <a:latin typeface="Roboto"/>
              <a:ea typeface="Roboto"/>
              <a:cs typeface="Roboto"/>
              <a:sym typeface="Roboto"/>
            </a:endParaRPr>
          </a:p>
        </p:txBody>
      </p:sp>
      <p:cxnSp>
        <p:nvCxnSpPr>
          <p:cNvPr id="541" name="Google Shape;541;p73"/>
          <p:cNvCxnSpPr>
            <a:stCxn id="540" idx="4"/>
            <a:endCxn id="538" idx="0"/>
          </p:cNvCxnSpPr>
          <p:nvPr/>
        </p:nvCxnSpPr>
        <p:spPr>
          <a:xfrm>
            <a:off x="4295200" y="1866638"/>
            <a:ext cx="0" cy="705000"/>
          </a:xfrm>
          <a:prstGeom prst="straightConnector1">
            <a:avLst/>
          </a:prstGeom>
          <a:noFill/>
          <a:ln cap="flat" cmpd="sng" w="9525">
            <a:solidFill>
              <a:schemeClr val="dk2"/>
            </a:solidFill>
            <a:prstDash val="solid"/>
            <a:round/>
            <a:headEnd len="med" w="med" type="none"/>
            <a:tailEnd len="med" w="med" type="none"/>
          </a:ln>
        </p:spPr>
      </p:cxnSp>
      <p:sp>
        <p:nvSpPr>
          <p:cNvPr id="542" name="Google Shape;542;p73"/>
          <p:cNvSpPr/>
          <p:nvPr/>
        </p:nvSpPr>
        <p:spPr>
          <a:xfrm>
            <a:off x="5045200" y="3809700"/>
            <a:ext cx="1641600" cy="10245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Seamless Communication for Enhanced Patient Care</a:t>
            </a:r>
            <a:endParaRPr>
              <a:solidFill>
                <a:schemeClr val="lt1"/>
              </a:solidFill>
              <a:latin typeface="Roboto"/>
              <a:ea typeface="Roboto"/>
              <a:cs typeface="Roboto"/>
              <a:sym typeface="Roboto"/>
            </a:endParaRPr>
          </a:p>
        </p:txBody>
      </p:sp>
      <p:sp>
        <p:nvSpPr>
          <p:cNvPr id="543" name="Google Shape;543;p73"/>
          <p:cNvSpPr/>
          <p:nvPr/>
        </p:nvSpPr>
        <p:spPr>
          <a:xfrm>
            <a:off x="2350700" y="3967150"/>
            <a:ext cx="1365900" cy="10245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Prescription and Medication Management</a:t>
            </a:r>
            <a:endParaRPr>
              <a:solidFill>
                <a:schemeClr val="lt1"/>
              </a:solidFill>
              <a:latin typeface="Roboto"/>
              <a:ea typeface="Roboto"/>
              <a:cs typeface="Roboto"/>
              <a:sym typeface="Roboto"/>
            </a:endParaRPr>
          </a:p>
        </p:txBody>
      </p:sp>
      <p:sp>
        <p:nvSpPr>
          <p:cNvPr id="544" name="Google Shape;544;p73"/>
          <p:cNvSpPr/>
          <p:nvPr/>
        </p:nvSpPr>
        <p:spPr>
          <a:xfrm>
            <a:off x="6311275" y="1622025"/>
            <a:ext cx="1308000" cy="12699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rPr>
              <a:t>A New Horizon in Critical Care</a:t>
            </a:r>
            <a:endParaRPr>
              <a:solidFill>
                <a:schemeClr val="lt1"/>
              </a:solidFill>
              <a:latin typeface="Roboto"/>
              <a:ea typeface="Roboto"/>
              <a:cs typeface="Roboto"/>
              <a:sym typeface="Roboto"/>
            </a:endParaRPr>
          </a:p>
        </p:txBody>
      </p:sp>
      <p:cxnSp>
        <p:nvCxnSpPr>
          <p:cNvPr id="545" name="Google Shape;545;p73"/>
          <p:cNvCxnSpPr>
            <a:stCxn id="539" idx="5"/>
            <a:endCxn id="538" idx="2"/>
          </p:cNvCxnSpPr>
          <p:nvPr/>
        </p:nvCxnSpPr>
        <p:spPr>
          <a:xfrm>
            <a:off x="2139243" y="2546142"/>
            <a:ext cx="1296900" cy="623100"/>
          </a:xfrm>
          <a:prstGeom prst="straightConnector1">
            <a:avLst/>
          </a:prstGeom>
          <a:noFill/>
          <a:ln cap="flat" cmpd="sng" w="9525">
            <a:solidFill>
              <a:schemeClr val="dk2"/>
            </a:solidFill>
            <a:prstDash val="solid"/>
            <a:round/>
            <a:headEnd len="med" w="med" type="none"/>
            <a:tailEnd len="med" w="med" type="none"/>
          </a:ln>
        </p:spPr>
      </p:cxnSp>
      <p:cxnSp>
        <p:nvCxnSpPr>
          <p:cNvPr id="546" name="Google Shape;546;p73"/>
          <p:cNvCxnSpPr>
            <a:endCxn id="544" idx="2"/>
          </p:cNvCxnSpPr>
          <p:nvPr/>
        </p:nvCxnSpPr>
        <p:spPr>
          <a:xfrm flipH="1" rot="10800000">
            <a:off x="5111275" y="2256975"/>
            <a:ext cx="1200000" cy="698700"/>
          </a:xfrm>
          <a:prstGeom prst="straightConnector1">
            <a:avLst/>
          </a:prstGeom>
          <a:noFill/>
          <a:ln cap="flat" cmpd="sng" w="9525">
            <a:solidFill>
              <a:schemeClr val="dk2"/>
            </a:solidFill>
            <a:prstDash val="solid"/>
            <a:round/>
            <a:headEnd len="med" w="med" type="none"/>
            <a:tailEnd len="med" w="med" type="none"/>
          </a:ln>
        </p:spPr>
      </p:cxnSp>
      <p:cxnSp>
        <p:nvCxnSpPr>
          <p:cNvPr id="547" name="Google Shape;547;p73"/>
          <p:cNvCxnSpPr>
            <a:stCxn id="538" idx="3"/>
            <a:endCxn id="543" idx="7"/>
          </p:cNvCxnSpPr>
          <p:nvPr/>
        </p:nvCxnSpPr>
        <p:spPr>
          <a:xfrm flipH="1">
            <a:off x="3516460" y="3591917"/>
            <a:ext cx="171300" cy="525300"/>
          </a:xfrm>
          <a:prstGeom prst="straightConnector1">
            <a:avLst/>
          </a:prstGeom>
          <a:noFill/>
          <a:ln cap="flat" cmpd="sng" w="9525">
            <a:solidFill>
              <a:schemeClr val="dk2"/>
            </a:solidFill>
            <a:prstDash val="solid"/>
            <a:round/>
            <a:headEnd len="med" w="med" type="none"/>
            <a:tailEnd len="med" w="med" type="none"/>
          </a:ln>
        </p:spPr>
      </p:cxnSp>
      <p:cxnSp>
        <p:nvCxnSpPr>
          <p:cNvPr id="548" name="Google Shape;548;p73"/>
          <p:cNvCxnSpPr>
            <a:stCxn id="538" idx="5"/>
            <a:endCxn id="542" idx="1"/>
          </p:cNvCxnSpPr>
          <p:nvPr/>
        </p:nvCxnSpPr>
        <p:spPr>
          <a:xfrm>
            <a:off x="4902640" y="3591917"/>
            <a:ext cx="383100" cy="367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52" name="Shape 552"/>
        <p:cNvGrpSpPr/>
        <p:nvPr/>
      </p:nvGrpSpPr>
      <p:grpSpPr>
        <a:xfrm>
          <a:off x="0" y="0"/>
          <a:ext cx="0" cy="0"/>
          <a:chOff x="0" y="0"/>
          <a:chExt cx="0" cy="0"/>
        </a:xfrm>
      </p:grpSpPr>
      <p:sp>
        <p:nvSpPr>
          <p:cNvPr id="553" name="Google Shape;553;p74"/>
          <p:cNvSpPr txBox="1"/>
          <p:nvPr>
            <p:ph type="title"/>
          </p:nvPr>
        </p:nvSpPr>
        <p:spPr>
          <a:xfrm>
            <a:off x="117200" y="129050"/>
            <a:ext cx="45834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400" u="sng">
                <a:solidFill>
                  <a:schemeClr val="accent1"/>
                </a:solidFill>
                <a:latin typeface="Arial"/>
                <a:ea typeface="Arial"/>
                <a:cs typeface="Arial"/>
                <a:sym typeface="Arial"/>
              </a:rPr>
              <a:t>Multi-Parameter Module for Comprehensive Care:</a:t>
            </a:r>
            <a:endParaRPr b="1" sz="1400" u="sng">
              <a:solidFill>
                <a:schemeClr val="accent1"/>
              </a:solidFill>
              <a:latin typeface="Arial"/>
              <a:ea typeface="Arial"/>
              <a:cs typeface="Arial"/>
              <a:sym typeface="Arial"/>
            </a:endParaRPr>
          </a:p>
          <a:p>
            <a:pPr indent="0" lvl="0" marL="0" rtl="0" algn="l">
              <a:spcBef>
                <a:spcPts val="1200"/>
              </a:spcBef>
              <a:spcAft>
                <a:spcPts val="0"/>
              </a:spcAft>
              <a:buNone/>
            </a:pPr>
            <a:r>
              <a:t/>
            </a:r>
            <a:endParaRPr/>
          </a:p>
        </p:txBody>
      </p:sp>
      <p:sp>
        <p:nvSpPr>
          <p:cNvPr id="554" name="Google Shape;554;p74"/>
          <p:cNvSpPr txBox="1"/>
          <p:nvPr/>
        </p:nvSpPr>
        <p:spPr>
          <a:xfrm>
            <a:off x="183700" y="736850"/>
            <a:ext cx="85473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300"/>
              <a:t>The MedJacket Pro Nursing Station combines a multitude of critical parameters into one unified interface, ensuring nothing goes unnoticed. From ECG with 5-lead and 3 channels, NIBP, SPO2, and temperature readings (both contact and Infrared) to specialized meters like the Glucometer, Hemoglobin meter, Drip flow meter, Oxygen flow meter, and Capnography, all vital signs are at your fingertips.</a:t>
            </a:r>
            <a:endParaRPr b="1" sz="1300"/>
          </a:p>
        </p:txBody>
      </p:sp>
      <p:sp>
        <p:nvSpPr>
          <p:cNvPr id="555" name="Google Shape;555;p74"/>
          <p:cNvSpPr txBox="1"/>
          <p:nvPr/>
        </p:nvSpPr>
        <p:spPr>
          <a:xfrm>
            <a:off x="117200" y="1912575"/>
            <a:ext cx="4583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u="sng">
                <a:solidFill>
                  <a:schemeClr val="accent1"/>
                </a:solidFill>
              </a:rPr>
              <a:t>Real-Time Monitoring, Anywhere in the World:</a:t>
            </a:r>
            <a:endParaRPr b="1" u="sng">
              <a:solidFill>
                <a:schemeClr val="accent1"/>
              </a:solidFill>
            </a:endParaRPr>
          </a:p>
        </p:txBody>
      </p:sp>
      <p:sp>
        <p:nvSpPr>
          <p:cNvPr id="556" name="Google Shape;556;p74"/>
          <p:cNvSpPr txBox="1"/>
          <p:nvPr/>
        </p:nvSpPr>
        <p:spPr>
          <a:xfrm>
            <a:off x="183700" y="2506925"/>
            <a:ext cx="85473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300"/>
              <a:t>With MedJacket Pro, healthcare providers have the freedom to monitor patients from virtually anywhere on the globe. Our platform provides a secure connection to ICU devices, allowing doctors to stay informed about patient status, regardless of their physical location.</a:t>
            </a:r>
            <a:endParaRPr b="1" sz="1300"/>
          </a:p>
        </p:txBody>
      </p:sp>
      <p:sp>
        <p:nvSpPr>
          <p:cNvPr id="557" name="Google Shape;557;p74"/>
          <p:cNvSpPr txBox="1"/>
          <p:nvPr/>
        </p:nvSpPr>
        <p:spPr>
          <a:xfrm>
            <a:off x="107500" y="3425400"/>
            <a:ext cx="478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accent1"/>
                </a:solidFill>
              </a:rPr>
              <a:t>Seamless Communication for Enhanced Patient Care:</a:t>
            </a:r>
            <a:endParaRPr b="1" sz="1800" u="sng">
              <a:solidFill>
                <a:schemeClr val="accent1"/>
              </a:solidFill>
            </a:endParaRPr>
          </a:p>
        </p:txBody>
      </p:sp>
      <p:sp>
        <p:nvSpPr>
          <p:cNvPr id="558" name="Google Shape;558;p74"/>
          <p:cNvSpPr txBox="1"/>
          <p:nvPr/>
        </p:nvSpPr>
        <p:spPr>
          <a:xfrm>
            <a:off x="161525" y="4046900"/>
            <a:ext cx="83094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300"/>
              <a:t>The MedJacket Pro Nursing Station not only provides data but also facilitates communication. Doctors can offer real-time notes and recommendations to nurses, ensuring that patient care is tailored and responsive to their evolving needs. This direct line of communication fosters a collaborative care environment.</a:t>
            </a:r>
            <a:endParaRPr b="1" sz="13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62" name="Shape 562"/>
        <p:cNvGrpSpPr/>
        <p:nvPr/>
      </p:nvGrpSpPr>
      <p:grpSpPr>
        <a:xfrm>
          <a:off x="0" y="0"/>
          <a:ext cx="0" cy="0"/>
          <a:chOff x="0" y="0"/>
          <a:chExt cx="0" cy="0"/>
        </a:xfrm>
      </p:grpSpPr>
      <p:sp>
        <p:nvSpPr>
          <p:cNvPr id="563" name="Google Shape;563;p75"/>
          <p:cNvSpPr txBox="1"/>
          <p:nvPr>
            <p:ph type="title"/>
          </p:nvPr>
        </p:nvSpPr>
        <p:spPr>
          <a:xfrm>
            <a:off x="311700" y="410000"/>
            <a:ext cx="4626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500" u="sng">
                <a:solidFill>
                  <a:schemeClr val="accent1"/>
                </a:solidFill>
                <a:latin typeface="Arial"/>
                <a:ea typeface="Arial"/>
                <a:cs typeface="Arial"/>
                <a:sym typeface="Arial"/>
              </a:rPr>
              <a:t>Prescription and Medication Management:</a:t>
            </a:r>
            <a:endParaRPr b="1" sz="1500" u="sng">
              <a:solidFill>
                <a:schemeClr val="accent1"/>
              </a:solidFill>
              <a:latin typeface="Arial"/>
              <a:ea typeface="Arial"/>
              <a:cs typeface="Arial"/>
              <a:sym typeface="Arial"/>
            </a:endParaRPr>
          </a:p>
          <a:p>
            <a:pPr indent="0" lvl="0" marL="0" rtl="0" algn="l">
              <a:spcBef>
                <a:spcPts val="1200"/>
              </a:spcBef>
              <a:spcAft>
                <a:spcPts val="0"/>
              </a:spcAft>
              <a:buNone/>
            </a:pPr>
            <a:r>
              <a:t/>
            </a:r>
            <a:endParaRPr b="1" sz="3500" u="sng">
              <a:solidFill>
                <a:schemeClr val="accent1"/>
              </a:solidFill>
            </a:endParaRPr>
          </a:p>
        </p:txBody>
      </p:sp>
      <p:sp>
        <p:nvSpPr>
          <p:cNvPr id="564" name="Google Shape;564;p75"/>
          <p:cNvSpPr txBox="1"/>
          <p:nvPr/>
        </p:nvSpPr>
        <p:spPr>
          <a:xfrm>
            <a:off x="421400" y="1113000"/>
            <a:ext cx="84393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300"/>
              <a:t>MedJacket Pro goes beyond monitoring; it enables doctors to prescribe medications directly through the platform. This feature ensures that treatment plans are promptly executed, enhancing patient outcomes and streamlining the care process.</a:t>
            </a:r>
            <a:endParaRPr b="1" sz="1300"/>
          </a:p>
        </p:txBody>
      </p:sp>
      <p:sp>
        <p:nvSpPr>
          <p:cNvPr id="565" name="Google Shape;565;p75"/>
          <p:cNvSpPr txBox="1"/>
          <p:nvPr/>
        </p:nvSpPr>
        <p:spPr>
          <a:xfrm>
            <a:off x="311700" y="235565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u="sng">
                <a:solidFill>
                  <a:schemeClr val="accent1"/>
                </a:solidFill>
              </a:rPr>
              <a:t>A New Horizon in Critical Care:</a:t>
            </a:r>
            <a:endParaRPr b="1" u="sng">
              <a:solidFill>
                <a:schemeClr val="accent1"/>
              </a:solidFill>
            </a:endParaRPr>
          </a:p>
        </p:txBody>
      </p:sp>
      <p:sp>
        <p:nvSpPr>
          <p:cNvPr id="566" name="Google Shape;566;p75"/>
          <p:cNvSpPr txBox="1"/>
          <p:nvPr/>
        </p:nvSpPr>
        <p:spPr>
          <a:xfrm>
            <a:off x="421400" y="3036375"/>
            <a:ext cx="8439300" cy="8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300"/>
              <a:t>MedJacket Pro Nursing Station represents a milestone in critical care monitoring. By providing a unified platform for real-time data and communication, we're redefining how healthcare professionals provide top-notch care to patients in need.</a:t>
            </a:r>
            <a:endParaRPr b="1" sz="13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70" name="Shape 570"/>
        <p:cNvGrpSpPr/>
        <p:nvPr/>
      </p:nvGrpSpPr>
      <p:grpSpPr>
        <a:xfrm>
          <a:off x="0" y="0"/>
          <a:ext cx="0" cy="0"/>
          <a:chOff x="0" y="0"/>
          <a:chExt cx="0" cy="0"/>
        </a:xfrm>
      </p:grpSpPr>
      <p:sp>
        <p:nvSpPr>
          <p:cNvPr id="571" name="Google Shape;571;p76"/>
          <p:cNvSpPr txBox="1"/>
          <p:nvPr>
            <p:ph type="title"/>
          </p:nvPr>
        </p:nvSpPr>
        <p:spPr>
          <a:xfrm>
            <a:off x="205000" y="1539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accent2"/>
                </a:solidFill>
                <a:latin typeface="Arial"/>
                <a:ea typeface="Arial"/>
                <a:cs typeface="Arial"/>
                <a:sym typeface="Arial"/>
              </a:rPr>
              <a:t>MedJacket Pro Nursing Station:</a:t>
            </a:r>
            <a:endParaRPr sz="4000" u="sng">
              <a:solidFill>
                <a:schemeClr val="accent2"/>
              </a:solidFill>
            </a:endParaRPr>
          </a:p>
        </p:txBody>
      </p:sp>
      <p:sp>
        <p:nvSpPr>
          <p:cNvPr id="572" name="Google Shape;572;p76"/>
          <p:cNvSpPr txBox="1"/>
          <p:nvPr/>
        </p:nvSpPr>
        <p:spPr>
          <a:xfrm>
            <a:off x="205000" y="832350"/>
            <a:ext cx="88761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a:solidFill>
                  <a:schemeClr val="accent2"/>
                </a:solidFill>
              </a:rPr>
              <a:t>At MedJacket, we're redefining critical care with the MedJacket Pro Nursing Station. This state-of-the-art platform seamlessly integrates a comprehensive array of ICU devices, providing healthcare professionals with a unified view for precise patient monitoring.</a:t>
            </a:r>
            <a:endParaRPr b="1">
              <a:solidFill>
                <a:schemeClr val="accent2"/>
              </a:solidFill>
            </a:endParaRPr>
          </a:p>
        </p:txBody>
      </p:sp>
      <p:pic>
        <p:nvPicPr>
          <p:cNvPr id="573" name="Google Shape;573;p76"/>
          <p:cNvPicPr preferRelativeResize="0"/>
          <p:nvPr/>
        </p:nvPicPr>
        <p:blipFill rotWithShape="1">
          <a:blip r:embed="rId3">
            <a:alphaModFix/>
          </a:blip>
          <a:srcRect b="0" l="0" r="0" t="3288"/>
          <a:stretch/>
        </p:blipFill>
        <p:spPr>
          <a:xfrm>
            <a:off x="395963" y="1798800"/>
            <a:ext cx="8138675" cy="2966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77" name="Shape 577"/>
        <p:cNvGrpSpPr/>
        <p:nvPr/>
      </p:nvGrpSpPr>
      <p:grpSpPr>
        <a:xfrm>
          <a:off x="0" y="0"/>
          <a:ext cx="0" cy="0"/>
          <a:chOff x="0" y="0"/>
          <a:chExt cx="0" cy="0"/>
        </a:xfrm>
      </p:grpSpPr>
      <p:pic>
        <p:nvPicPr>
          <p:cNvPr id="578" name="Google Shape;578;p77"/>
          <p:cNvPicPr preferRelativeResize="0"/>
          <p:nvPr/>
        </p:nvPicPr>
        <p:blipFill rotWithShape="1">
          <a:blip r:embed="rId3">
            <a:alphaModFix/>
          </a:blip>
          <a:srcRect b="0" l="0" r="0" t="6367"/>
          <a:stretch/>
        </p:blipFill>
        <p:spPr>
          <a:xfrm>
            <a:off x="152400" y="971075"/>
            <a:ext cx="8839199" cy="3602900"/>
          </a:xfrm>
          <a:prstGeom prst="rect">
            <a:avLst/>
          </a:prstGeom>
          <a:noFill/>
          <a:ln>
            <a:noFill/>
          </a:ln>
        </p:spPr>
      </p:pic>
      <p:sp>
        <p:nvSpPr>
          <p:cNvPr id="579" name="Google Shape;579;p77"/>
          <p:cNvSpPr txBox="1"/>
          <p:nvPr/>
        </p:nvSpPr>
        <p:spPr>
          <a:xfrm>
            <a:off x="152400" y="224075"/>
            <a:ext cx="307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accent2"/>
                </a:solidFill>
                <a:latin typeface="Roboto"/>
                <a:ea typeface="Roboto"/>
                <a:cs typeface="Roboto"/>
                <a:sym typeface="Roboto"/>
              </a:rPr>
              <a:t>Medication</a:t>
            </a:r>
            <a:r>
              <a:rPr b="1" lang="en" sz="1800" u="sng">
                <a:solidFill>
                  <a:schemeClr val="accent2"/>
                </a:solidFill>
                <a:latin typeface="Roboto"/>
                <a:ea typeface="Roboto"/>
                <a:cs typeface="Roboto"/>
                <a:sym typeface="Roboto"/>
              </a:rPr>
              <a:t> for IP Patient:</a:t>
            </a:r>
            <a:endParaRPr b="1" sz="1800" u="sng">
              <a:solidFill>
                <a:schemeClr val="accent2"/>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83" name="Shape 583"/>
        <p:cNvGrpSpPr/>
        <p:nvPr/>
      </p:nvGrpSpPr>
      <p:grpSpPr>
        <a:xfrm>
          <a:off x="0" y="0"/>
          <a:ext cx="0" cy="0"/>
          <a:chOff x="0" y="0"/>
          <a:chExt cx="0" cy="0"/>
        </a:xfrm>
      </p:grpSpPr>
      <p:pic>
        <p:nvPicPr>
          <p:cNvPr id="584" name="Google Shape;584;p78"/>
          <p:cNvPicPr preferRelativeResize="0"/>
          <p:nvPr/>
        </p:nvPicPr>
        <p:blipFill>
          <a:blip r:embed="rId3">
            <a:alphaModFix/>
          </a:blip>
          <a:stretch>
            <a:fillRect/>
          </a:stretch>
        </p:blipFill>
        <p:spPr>
          <a:xfrm>
            <a:off x="152400" y="580738"/>
            <a:ext cx="8839199" cy="4174066"/>
          </a:xfrm>
          <a:prstGeom prst="rect">
            <a:avLst/>
          </a:prstGeom>
          <a:noFill/>
          <a:ln>
            <a:noFill/>
          </a:ln>
        </p:spPr>
      </p:pic>
      <p:sp>
        <p:nvSpPr>
          <p:cNvPr id="585" name="Google Shape;585;p78"/>
          <p:cNvSpPr txBox="1"/>
          <p:nvPr/>
        </p:nvSpPr>
        <p:spPr>
          <a:xfrm>
            <a:off x="152400" y="74675"/>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Nursing Station:</a:t>
            </a:r>
            <a:endParaRPr b="1" sz="1800" u="sng">
              <a:solidFill>
                <a:schemeClr val="dk1"/>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89" name="Shape 589"/>
        <p:cNvGrpSpPr/>
        <p:nvPr/>
      </p:nvGrpSpPr>
      <p:grpSpPr>
        <a:xfrm>
          <a:off x="0" y="0"/>
          <a:ext cx="0" cy="0"/>
          <a:chOff x="0" y="0"/>
          <a:chExt cx="0" cy="0"/>
        </a:xfrm>
      </p:grpSpPr>
      <p:sp>
        <p:nvSpPr>
          <p:cNvPr id="590" name="Google Shape;590;p79"/>
          <p:cNvSpPr txBox="1"/>
          <p:nvPr>
            <p:ph type="title"/>
          </p:nvPr>
        </p:nvSpPr>
        <p:spPr>
          <a:xfrm>
            <a:off x="4234150" y="53425"/>
            <a:ext cx="14280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LIMS</a:t>
            </a:r>
            <a:endParaRPr b="1" sz="2200" u="sng"/>
          </a:p>
        </p:txBody>
      </p:sp>
      <p:sp>
        <p:nvSpPr>
          <p:cNvPr id="591" name="Google Shape;591;p79"/>
          <p:cNvSpPr txBox="1"/>
          <p:nvPr/>
        </p:nvSpPr>
        <p:spPr>
          <a:xfrm>
            <a:off x="389000" y="745600"/>
            <a:ext cx="843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The MedJacket application incorporates a robust Laboratory Information Management System (LIMS) to streamline the process of uploading, managing, and accessing patient pathology reports.</a:t>
            </a:r>
            <a:endParaRPr b="1">
              <a:solidFill>
                <a:schemeClr val="accent1"/>
              </a:solidFill>
            </a:endParaRPr>
          </a:p>
        </p:txBody>
      </p:sp>
      <p:sp>
        <p:nvSpPr>
          <p:cNvPr id="592" name="Google Shape;592;p79"/>
          <p:cNvSpPr/>
          <p:nvPr/>
        </p:nvSpPr>
        <p:spPr>
          <a:xfrm>
            <a:off x="3472600" y="2625825"/>
            <a:ext cx="17766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Roboto"/>
                <a:ea typeface="Roboto"/>
                <a:cs typeface="Roboto"/>
                <a:sym typeface="Roboto"/>
              </a:rPr>
              <a:t>LIMS</a:t>
            </a:r>
            <a:endParaRPr sz="1800">
              <a:solidFill>
                <a:schemeClr val="lt1"/>
              </a:solidFill>
              <a:latin typeface="Roboto"/>
              <a:ea typeface="Roboto"/>
              <a:cs typeface="Roboto"/>
              <a:sym typeface="Roboto"/>
            </a:endParaRPr>
          </a:p>
        </p:txBody>
      </p:sp>
      <p:sp>
        <p:nvSpPr>
          <p:cNvPr id="593" name="Google Shape;593;p79"/>
          <p:cNvSpPr/>
          <p:nvPr/>
        </p:nvSpPr>
        <p:spPr>
          <a:xfrm>
            <a:off x="3342850" y="4019725"/>
            <a:ext cx="17766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Seamless Data Management</a:t>
            </a:r>
            <a:endParaRPr>
              <a:solidFill>
                <a:schemeClr val="lt1"/>
              </a:solidFill>
              <a:latin typeface="Roboto"/>
              <a:ea typeface="Roboto"/>
              <a:cs typeface="Roboto"/>
              <a:sym typeface="Roboto"/>
            </a:endParaRPr>
          </a:p>
        </p:txBody>
      </p:sp>
      <p:sp>
        <p:nvSpPr>
          <p:cNvPr id="594" name="Google Shape;594;p79"/>
          <p:cNvSpPr/>
          <p:nvPr/>
        </p:nvSpPr>
        <p:spPr>
          <a:xfrm>
            <a:off x="5997125" y="2930575"/>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Alerts and Notifications</a:t>
            </a:r>
            <a:endParaRPr>
              <a:solidFill>
                <a:schemeClr val="lt1"/>
              </a:solidFill>
              <a:latin typeface="Roboto"/>
              <a:ea typeface="Roboto"/>
              <a:cs typeface="Roboto"/>
              <a:sym typeface="Roboto"/>
            </a:endParaRPr>
          </a:p>
        </p:txBody>
      </p:sp>
      <p:sp>
        <p:nvSpPr>
          <p:cNvPr id="595" name="Google Shape;595;p79"/>
          <p:cNvSpPr/>
          <p:nvPr/>
        </p:nvSpPr>
        <p:spPr>
          <a:xfrm>
            <a:off x="1537750" y="2053050"/>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Compliance and Quality Assurance</a:t>
            </a:r>
            <a:endParaRPr>
              <a:solidFill>
                <a:schemeClr val="lt1"/>
              </a:solidFill>
              <a:latin typeface="Roboto"/>
              <a:ea typeface="Roboto"/>
              <a:cs typeface="Roboto"/>
              <a:sym typeface="Roboto"/>
            </a:endParaRPr>
          </a:p>
        </p:txBody>
      </p:sp>
      <p:sp>
        <p:nvSpPr>
          <p:cNvPr id="596" name="Google Shape;596;p79"/>
          <p:cNvSpPr/>
          <p:nvPr/>
        </p:nvSpPr>
        <p:spPr>
          <a:xfrm>
            <a:off x="4672525" y="1342038"/>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Integration with MedJacket Health Score</a:t>
            </a:r>
            <a:endParaRPr>
              <a:solidFill>
                <a:schemeClr val="lt1"/>
              </a:solidFill>
              <a:latin typeface="Roboto"/>
              <a:ea typeface="Roboto"/>
              <a:cs typeface="Roboto"/>
              <a:sym typeface="Roboto"/>
            </a:endParaRPr>
          </a:p>
        </p:txBody>
      </p:sp>
      <p:cxnSp>
        <p:nvCxnSpPr>
          <p:cNvPr id="597" name="Google Shape;597;p79"/>
          <p:cNvCxnSpPr>
            <a:stCxn id="595" idx="5"/>
            <a:endCxn id="592" idx="2"/>
          </p:cNvCxnSpPr>
          <p:nvPr/>
        </p:nvCxnSpPr>
        <p:spPr>
          <a:xfrm>
            <a:off x="2756624" y="2938526"/>
            <a:ext cx="716100" cy="206100"/>
          </a:xfrm>
          <a:prstGeom prst="straightConnector1">
            <a:avLst/>
          </a:prstGeom>
          <a:noFill/>
          <a:ln cap="flat" cmpd="sng" w="9525">
            <a:solidFill>
              <a:schemeClr val="dk2"/>
            </a:solidFill>
            <a:prstDash val="solid"/>
            <a:round/>
            <a:headEnd len="med" w="med" type="none"/>
            <a:tailEnd len="med" w="med" type="none"/>
          </a:ln>
        </p:spPr>
      </p:cxnSp>
      <p:cxnSp>
        <p:nvCxnSpPr>
          <p:cNvPr id="598" name="Google Shape;598;p79"/>
          <p:cNvCxnSpPr>
            <a:stCxn id="596" idx="3"/>
          </p:cNvCxnSpPr>
          <p:nvPr/>
        </p:nvCxnSpPr>
        <p:spPr>
          <a:xfrm flipH="1">
            <a:off x="4678851" y="2227514"/>
            <a:ext cx="202800" cy="441600"/>
          </a:xfrm>
          <a:prstGeom prst="straightConnector1">
            <a:avLst/>
          </a:prstGeom>
          <a:noFill/>
          <a:ln cap="flat" cmpd="sng" w="9525">
            <a:solidFill>
              <a:schemeClr val="dk2"/>
            </a:solidFill>
            <a:prstDash val="solid"/>
            <a:round/>
            <a:headEnd len="med" w="med" type="none"/>
            <a:tailEnd len="med" w="med" type="none"/>
          </a:ln>
        </p:spPr>
      </p:cxnSp>
      <p:cxnSp>
        <p:nvCxnSpPr>
          <p:cNvPr id="599" name="Google Shape;599;p79"/>
          <p:cNvCxnSpPr>
            <a:stCxn id="594" idx="2"/>
          </p:cNvCxnSpPr>
          <p:nvPr/>
        </p:nvCxnSpPr>
        <p:spPr>
          <a:xfrm rot="10800000">
            <a:off x="5165225" y="3382075"/>
            <a:ext cx="831900" cy="67200"/>
          </a:xfrm>
          <a:prstGeom prst="straightConnector1">
            <a:avLst/>
          </a:prstGeom>
          <a:noFill/>
          <a:ln cap="flat" cmpd="sng" w="9525">
            <a:solidFill>
              <a:schemeClr val="dk2"/>
            </a:solidFill>
            <a:prstDash val="solid"/>
            <a:round/>
            <a:headEnd len="med" w="med" type="none"/>
            <a:tailEnd len="med" w="med" type="none"/>
          </a:ln>
        </p:spPr>
      </p:cxnSp>
      <p:cxnSp>
        <p:nvCxnSpPr>
          <p:cNvPr id="600" name="Google Shape;600;p79"/>
          <p:cNvCxnSpPr>
            <a:stCxn id="592" idx="3"/>
            <a:endCxn id="592" idx="3"/>
          </p:cNvCxnSpPr>
          <p:nvPr/>
        </p:nvCxnSpPr>
        <p:spPr>
          <a:xfrm>
            <a:off x="3732777" y="3511301"/>
            <a:ext cx="0" cy="0"/>
          </a:xfrm>
          <a:prstGeom prst="straightConnector1">
            <a:avLst/>
          </a:prstGeom>
          <a:noFill/>
          <a:ln cap="flat" cmpd="sng" w="9525">
            <a:solidFill>
              <a:schemeClr val="dk2"/>
            </a:solidFill>
            <a:prstDash val="solid"/>
            <a:round/>
            <a:headEnd len="med" w="med" type="none"/>
            <a:tailEnd len="med" w="med" type="none"/>
          </a:ln>
        </p:spPr>
      </p:cxnSp>
      <p:cxnSp>
        <p:nvCxnSpPr>
          <p:cNvPr id="601" name="Google Shape;601;p79"/>
          <p:cNvCxnSpPr>
            <a:stCxn id="592" idx="3"/>
            <a:endCxn id="592" idx="3"/>
          </p:cNvCxnSpPr>
          <p:nvPr/>
        </p:nvCxnSpPr>
        <p:spPr>
          <a:xfrm>
            <a:off x="3732777" y="3511301"/>
            <a:ext cx="0" cy="0"/>
          </a:xfrm>
          <a:prstGeom prst="straightConnector1">
            <a:avLst/>
          </a:prstGeom>
          <a:noFill/>
          <a:ln cap="flat" cmpd="sng" w="9525">
            <a:solidFill>
              <a:schemeClr val="dk2"/>
            </a:solidFill>
            <a:prstDash val="solid"/>
            <a:round/>
            <a:headEnd len="med" w="med" type="none"/>
            <a:tailEnd len="med" w="med" type="none"/>
          </a:ln>
        </p:spPr>
      </p:cxnSp>
      <p:cxnSp>
        <p:nvCxnSpPr>
          <p:cNvPr id="602" name="Google Shape;602;p79"/>
          <p:cNvCxnSpPr>
            <a:stCxn id="592" idx="4"/>
            <a:endCxn id="593" idx="0"/>
          </p:cNvCxnSpPr>
          <p:nvPr/>
        </p:nvCxnSpPr>
        <p:spPr>
          <a:xfrm flipH="1">
            <a:off x="4231000" y="3663225"/>
            <a:ext cx="129900" cy="356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06" name="Shape 606"/>
        <p:cNvGrpSpPr/>
        <p:nvPr/>
      </p:nvGrpSpPr>
      <p:grpSpPr>
        <a:xfrm>
          <a:off x="0" y="0"/>
          <a:ext cx="0" cy="0"/>
          <a:chOff x="0" y="0"/>
          <a:chExt cx="0" cy="0"/>
        </a:xfrm>
      </p:grpSpPr>
      <p:sp>
        <p:nvSpPr>
          <p:cNvPr id="607" name="Google Shape;607;p80"/>
          <p:cNvSpPr txBox="1"/>
          <p:nvPr/>
        </p:nvSpPr>
        <p:spPr>
          <a:xfrm>
            <a:off x="260475" y="313375"/>
            <a:ext cx="86553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u="sng">
                <a:solidFill>
                  <a:schemeClr val="accent1"/>
                </a:solidFill>
              </a:rPr>
              <a:t>Seamless Data Management:</a:t>
            </a:r>
            <a:r>
              <a:rPr lang="en" sz="1500"/>
              <a:t>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b="1" lang="en"/>
              <a:t>MedJacket's LIMS module provides laboratories with a sophisticated platform to efficiently manage patient pathology reports. It allows for easy data entry, tracking, and retrieval of lab test results.</a:t>
            </a:r>
            <a:endParaRPr b="1" sz="1700"/>
          </a:p>
        </p:txBody>
      </p:sp>
      <p:sp>
        <p:nvSpPr>
          <p:cNvPr id="608" name="Google Shape;608;p80"/>
          <p:cNvSpPr txBox="1"/>
          <p:nvPr/>
        </p:nvSpPr>
        <p:spPr>
          <a:xfrm>
            <a:off x="260475" y="1436450"/>
            <a:ext cx="85149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u="sng">
                <a:solidFill>
                  <a:schemeClr val="accent1"/>
                </a:solidFill>
              </a:rPr>
              <a:t>Integration with MedJacket Health Score:</a:t>
            </a:r>
            <a:r>
              <a:rPr b="1" lang="en" sz="1500">
                <a:solidFill>
                  <a:schemeClr val="accent1"/>
                </a:solidFill>
              </a:rPr>
              <a:t> </a:t>
            </a:r>
            <a:endParaRPr b="1" sz="1500">
              <a:solidFill>
                <a:schemeClr val="accent1"/>
              </a:solidFill>
            </a:endParaRPr>
          </a:p>
          <a:p>
            <a:pPr indent="0" lvl="0" marL="0" rtl="0" algn="l">
              <a:spcBef>
                <a:spcPts val="0"/>
              </a:spcBef>
              <a:spcAft>
                <a:spcPts val="0"/>
              </a:spcAft>
              <a:buNone/>
            </a:pPr>
            <a:r>
              <a:t/>
            </a:r>
            <a:endParaRPr sz="1100"/>
          </a:p>
          <a:p>
            <a:pPr indent="0" lvl="0" marL="0" rtl="0" algn="l">
              <a:spcBef>
                <a:spcPts val="0"/>
              </a:spcBef>
              <a:spcAft>
                <a:spcPts val="0"/>
              </a:spcAft>
              <a:buNone/>
            </a:pPr>
            <a:r>
              <a:rPr b="1" lang="en"/>
              <a:t>Laboratories can securely upload patient pathology reports directly to the patient's Health Score within the MedJacket application. This ensures that the data is readily available to the patient and their healthcare team for ongoing monitoring and treatment planning.</a:t>
            </a:r>
            <a:endParaRPr b="1" sz="1700"/>
          </a:p>
        </p:txBody>
      </p:sp>
      <p:sp>
        <p:nvSpPr>
          <p:cNvPr id="609" name="Google Shape;609;p80"/>
          <p:cNvSpPr txBox="1"/>
          <p:nvPr/>
        </p:nvSpPr>
        <p:spPr>
          <a:xfrm>
            <a:off x="314500" y="2667950"/>
            <a:ext cx="8309700" cy="12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u="sng">
                <a:solidFill>
                  <a:schemeClr val="accent1"/>
                </a:solidFill>
              </a:rPr>
              <a:t>Compliance and Quality Assurance:</a:t>
            </a:r>
            <a:r>
              <a:rPr b="1" lang="en">
                <a:solidFill>
                  <a:schemeClr val="accent1"/>
                </a:solidFill>
              </a:rPr>
              <a:t> </a:t>
            </a:r>
            <a:endParaRPr b="1">
              <a:solidFill>
                <a:schemeClr val="accent1"/>
              </a:solidFill>
            </a:endParaRPr>
          </a:p>
          <a:p>
            <a:pPr indent="0" lvl="0" marL="0" rtl="0" algn="l">
              <a:lnSpc>
                <a:spcPct val="115000"/>
              </a:lnSpc>
              <a:spcBef>
                <a:spcPts val="1200"/>
              </a:spcBef>
              <a:spcAft>
                <a:spcPts val="1200"/>
              </a:spcAft>
              <a:buNone/>
            </a:pPr>
            <a:r>
              <a:rPr b="1" lang="en" sz="1300"/>
              <a:t>The LIMS in MedJacket complies with industry standards and regulations to ensure the accuracy, integrity, and confidentiality of patient data. It also facilitates quality control processes within the laboratory.</a:t>
            </a:r>
            <a:endParaRPr b="1" sz="1300"/>
          </a:p>
        </p:txBody>
      </p:sp>
      <p:sp>
        <p:nvSpPr>
          <p:cNvPr id="610" name="Google Shape;610;p80"/>
          <p:cNvSpPr txBox="1"/>
          <p:nvPr/>
        </p:nvSpPr>
        <p:spPr>
          <a:xfrm>
            <a:off x="260475" y="3914750"/>
            <a:ext cx="8364000" cy="101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u="sng">
                <a:solidFill>
                  <a:schemeClr val="accent1"/>
                </a:solidFill>
              </a:rPr>
              <a:t>Alerts and Notifications:</a:t>
            </a:r>
            <a:r>
              <a:rPr lang="en" sz="1100"/>
              <a:t> </a:t>
            </a:r>
            <a:endParaRPr sz="1100"/>
          </a:p>
          <a:p>
            <a:pPr indent="0" lvl="0" marL="0" rtl="0" algn="l">
              <a:lnSpc>
                <a:spcPct val="115000"/>
              </a:lnSpc>
              <a:spcBef>
                <a:spcPts val="1200"/>
              </a:spcBef>
              <a:spcAft>
                <a:spcPts val="1200"/>
              </a:spcAft>
              <a:buNone/>
            </a:pPr>
            <a:r>
              <a:rPr b="1" lang="en" sz="1300"/>
              <a:t>The system can generate alerts for critical results or abnormal findings, ensuring that healthcare providers are promptly informed of any urgent medical issues.</a:t>
            </a:r>
            <a:endParaRPr b="1" sz="13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14" name="Shape 614"/>
        <p:cNvGrpSpPr/>
        <p:nvPr/>
      </p:nvGrpSpPr>
      <p:grpSpPr>
        <a:xfrm>
          <a:off x="0" y="0"/>
          <a:ext cx="0" cy="0"/>
          <a:chOff x="0" y="0"/>
          <a:chExt cx="0" cy="0"/>
        </a:xfrm>
      </p:grpSpPr>
      <p:sp>
        <p:nvSpPr>
          <p:cNvPr id="615" name="Google Shape;615;p8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Pathologist Dashboard:</a:t>
            </a:r>
            <a:endParaRPr b="1" sz="2200" u="sng"/>
          </a:p>
        </p:txBody>
      </p:sp>
      <p:pic>
        <p:nvPicPr>
          <p:cNvPr id="616" name="Google Shape;616;p81"/>
          <p:cNvPicPr preferRelativeResize="0"/>
          <p:nvPr/>
        </p:nvPicPr>
        <p:blipFill rotWithShape="1">
          <a:blip r:embed="rId3">
            <a:alphaModFix/>
          </a:blip>
          <a:srcRect b="0" l="0" r="0" t="6279"/>
          <a:stretch/>
        </p:blipFill>
        <p:spPr>
          <a:xfrm>
            <a:off x="152400" y="1152475"/>
            <a:ext cx="8839201" cy="3472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46" name="Shape 146"/>
        <p:cNvGrpSpPr/>
        <p:nvPr/>
      </p:nvGrpSpPr>
      <p:grpSpPr>
        <a:xfrm>
          <a:off x="0" y="0"/>
          <a:ext cx="0" cy="0"/>
          <a:chOff x="0" y="0"/>
          <a:chExt cx="0" cy="0"/>
        </a:xfrm>
      </p:grpSpPr>
      <p:sp>
        <p:nvSpPr>
          <p:cNvPr id="147" name="Google Shape;147;p19"/>
          <p:cNvSpPr/>
          <p:nvPr/>
        </p:nvSpPr>
        <p:spPr>
          <a:xfrm>
            <a:off x="6279275" y="3141605"/>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Blood Bank</a:t>
            </a:r>
            <a:endParaRPr b="1">
              <a:solidFill>
                <a:schemeClr val="lt1"/>
              </a:solidFill>
            </a:endParaRPr>
          </a:p>
        </p:txBody>
      </p:sp>
      <p:sp>
        <p:nvSpPr>
          <p:cNvPr id="148" name="Google Shape;148;p19"/>
          <p:cNvSpPr/>
          <p:nvPr/>
        </p:nvSpPr>
        <p:spPr>
          <a:xfrm>
            <a:off x="6239050" y="1838928"/>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Laundry Management System</a:t>
            </a:r>
            <a:endParaRPr b="1">
              <a:solidFill>
                <a:schemeClr val="lt1"/>
              </a:solidFill>
            </a:endParaRPr>
          </a:p>
        </p:txBody>
      </p:sp>
      <p:sp>
        <p:nvSpPr>
          <p:cNvPr id="149" name="Google Shape;149;p19"/>
          <p:cNvSpPr/>
          <p:nvPr/>
        </p:nvSpPr>
        <p:spPr>
          <a:xfrm>
            <a:off x="6201525" y="391838"/>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HRM</a:t>
            </a:r>
            <a:endParaRPr b="1">
              <a:solidFill>
                <a:schemeClr val="lt1"/>
              </a:solidFill>
            </a:endParaRPr>
          </a:p>
        </p:txBody>
      </p:sp>
      <p:sp>
        <p:nvSpPr>
          <p:cNvPr id="150" name="Google Shape;150;p19"/>
          <p:cNvSpPr/>
          <p:nvPr/>
        </p:nvSpPr>
        <p:spPr>
          <a:xfrm>
            <a:off x="3402250" y="3961886"/>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Bio-medical Waste Management</a:t>
            </a:r>
            <a:endParaRPr b="1">
              <a:solidFill>
                <a:schemeClr val="lt1"/>
              </a:solidFill>
            </a:endParaRPr>
          </a:p>
        </p:txBody>
      </p:sp>
      <p:sp>
        <p:nvSpPr>
          <p:cNvPr id="151" name="Google Shape;151;p19"/>
          <p:cNvSpPr/>
          <p:nvPr/>
        </p:nvSpPr>
        <p:spPr>
          <a:xfrm>
            <a:off x="153175" y="4596675"/>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Camera Integration</a:t>
            </a:r>
            <a:endParaRPr b="1">
              <a:solidFill>
                <a:schemeClr val="lt1"/>
              </a:solidFill>
            </a:endParaRPr>
          </a:p>
        </p:txBody>
      </p:sp>
      <p:sp>
        <p:nvSpPr>
          <p:cNvPr id="152" name="Google Shape;152;p19"/>
          <p:cNvSpPr/>
          <p:nvPr/>
        </p:nvSpPr>
        <p:spPr>
          <a:xfrm>
            <a:off x="3402250" y="2571749"/>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Tally Integration</a:t>
            </a:r>
            <a:endParaRPr b="1">
              <a:solidFill>
                <a:schemeClr val="lt1"/>
              </a:solidFill>
            </a:endParaRPr>
          </a:p>
        </p:txBody>
      </p:sp>
      <p:sp>
        <p:nvSpPr>
          <p:cNvPr id="153" name="Google Shape;153;p19"/>
          <p:cNvSpPr/>
          <p:nvPr/>
        </p:nvSpPr>
        <p:spPr>
          <a:xfrm>
            <a:off x="6279275" y="4596684"/>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Finance Module</a:t>
            </a:r>
            <a:endParaRPr b="1">
              <a:solidFill>
                <a:schemeClr val="lt1"/>
              </a:solidFill>
            </a:endParaRPr>
          </a:p>
        </p:txBody>
      </p:sp>
      <p:sp>
        <p:nvSpPr>
          <p:cNvPr id="154" name="Google Shape;154;p19"/>
          <p:cNvSpPr/>
          <p:nvPr/>
        </p:nvSpPr>
        <p:spPr>
          <a:xfrm>
            <a:off x="221350" y="3351867"/>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EMR</a:t>
            </a:r>
            <a:endParaRPr b="1">
              <a:solidFill>
                <a:schemeClr val="lt1"/>
              </a:solidFill>
            </a:endParaRPr>
          </a:p>
        </p:txBody>
      </p:sp>
      <p:sp>
        <p:nvSpPr>
          <p:cNvPr id="155" name="Google Shape;155;p19"/>
          <p:cNvSpPr/>
          <p:nvPr/>
        </p:nvSpPr>
        <p:spPr>
          <a:xfrm>
            <a:off x="261575" y="362286"/>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E-ICU</a:t>
            </a:r>
            <a:endParaRPr b="1">
              <a:solidFill>
                <a:schemeClr val="lt1"/>
              </a:solidFill>
            </a:endParaRPr>
          </a:p>
        </p:txBody>
      </p:sp>
      <p:sp>
        <p:nvSpPr>
          <p:cNvPr id="156" name="Google Shape;156;p19"/>
          <p:cNvSpPr/>
          <p:nvPr/>
        </p:nvSpPr>
        <p:spPr>
          <a:xfrm>
            <a:off x="261575" y="1862223"/>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VOIP Based Call</a:t>
            </a:r>
            <a:endParaRPr b="1">
              <a:solidFill>
                <a:schemeClr val="lt1"/>
              </a:solidFill>
            </a:endParaRPr>
          </a:p>
        </p:txBody>
      </p:sp>
      <p:sp>
        <p:nvSpPr>
          <p:cNvPr id="157" name="Google Shape;157;p19"/>
          <p:cNvSpPr/>
          <p:nvPr/>
        </p:nvSpPr>
        <p:spPr>
          <a:xfrm>
            <a:off x="3402250" y="1013175"/>
            <a:ext cx="2760600" cy="482400"/>
          </a:xfrm>
          <a:prstGeom prst="chevron">
            <a:avLst>
              <a:gd fmla="val 50000" name="adj"/>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rPr b="1" lang="en">
                <a:solidFill>
                  <a:schemeClr val="lt1"/>
                </a:solidFill>
              </a:rPr>
              <a:t>Operation Theatre Module </a:t>
            </a:r>
            <a:endParaRPr b="1">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20" name="Shape 620"/>
        <p:cNvGrpSpPr/>
        <p:nvPr/>
      </p:nvGrpSpPr>
      <p:grpSpPr>
        <a:xfrm>
          <a:off x="0" y="0"/>
          <a:ext cx="0" cy="0"/>
          <a:chOff x="0" y="0"/>
          <a:chExt cx="0" cy="0"/>
        </a:xfrm>
      </p:grpSpPr>
      <p:sp>
        <p:nvSpPr>
          <p:cNvPr id="621" name="Google Shape;621;p8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Sample Collection:</a:t>
            </a:r>
            <a:endParaRPr b="1" sz="2200" u="sng"/>
          </a:p>
        </p:txBody>
      </p:sp>
      <p:pic>
        <p:nvPicPr>
          <p:cNvPr id="622" name="Google Shape;622;p82"/>
          <p:cNvPicPr preferRelativeResize="0"/>
          <p:nvPr/>
        </p:nvPicPr>
        <p:blipFill>
          <a:blip r:embed="rId3">
            <a:alphaModFix/>
          </a:blip>
          <a:stretch>
            <a:fillRect/>
          </a:stretch>
        </p:blipFill>
        <p:spPr>
          <a:xfrm>
            <a:off x="152400" y="1537600"/>
            <a:ext cx="8839202" cy="331739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26" name="Shape 626"/>
        <p:cNvGrpSpPr/>
        <p:nvPr/>
      </p:nvGrpSpPr>
      <p:grpSpPr>
        <a:xfrm>
          <a:off x="0" y="0"/>
          <a:ext cx="0" cy="0"/>
          <a:chOff x="0" y="0"/>
          <a:chExt cx="0" cy="0"/>
        </a:xfrm>
      </p:grpSpPr>
      <p:sp>
        <p:nvSpPr>
          <p:cNvPr id="627" name="Google Shape;627;p83"/>
          <p:cNvSpPr txBox="1"/>
          <p:nvPr>
            <p:ph type="title"/>
          </p:nvPr>
        </p:nvSpPr>
        <p:spPr>
          <a:xfrm>
            <a:off x="311700" y="410000"/>
            <a:ext cx="3567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Collect Sample:</a:t>
            </a:r>
            <a:endParaRPr b="1" sz="2200" u="sng"/>
          </a:p>
        </p:txBody>
      </p:sp>
      <p:pic>
        <p:nvPicPr>
          <p:cNvPr id="628" name="Google Shape;628;p83"/>
          <p:cNvPicPr preferRelativeResize="0"/>
          <p:nvPr/>
        </p:nvPicPr>
        <p:blipFill rotWithShape="1">
          <a:blip r:embed="rId3">
            <a:alphaModFix/>
          </a:blip>
          <a:srcRect b="0" l="0" r="0" t="3456"/>
          <a:stretch/>
        </p:blipFill>
        <p:spPr>
          <a:xfrm>
            <a:off x="402250" y="971075"/>
            <a:ext cx="8339525" cy="39768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32" name="Shape 632"/>
        <p:cNvGrpSpPr/>
        <p:nvPr/>
      </p:nvGrpSpPr>
      <p:grpSpPr>
        <a:xfrm>
          <a:off x="0" y="0"/>
          <a:ext cx="0" cy="0"/>
          <a:chOff x="0" y="0"/>
          <a:chExt cx="0" cy="0"/>
        </a:xfrm>
      </p:grpSpPr>
      <p:sp>
        <p:nvSpPr>
          <p:cNvPr id="633" name="Google Shape;633;p8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Result Form:</a:t>
            </a:r>
            <a:endParaRPr b="1" sz="2200" u="sng"/>
          </a:p>
        </p:txBody>
      </p:sp>
      <p:pic>
        <p:nvPicPr>
          <p:cNvPr id="634" name="Google Shape;634;p84"/>
          <p:cNvPicPr preferRelativeResize="0"/>
          <p:nvPr/>
        </p:nvPicPr>
        <p:blipFill>
          <a:blip r:embed="rId3">
            <a:alphaModFix/>
          </a:blip>
          <a:stretch>
            <a:fillRect/>
          </a:stretch>
        </p:blipFill>
        <p:spPr>
          <a:xfrm>
            <a:off x="152400" y="1667250"/>
            <a:ext cx="8839199" cy="25754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38" name="Shape 638"/>
        <p:cNvGrpSpPr/>
        <p:nvPr/>
      </p:nvGrpSpPr>
      <p:grpSpPr>
        <a:xfrm>
          <a:off x="0" y="0"/>
          <a:ext cx="0" cy="0"/>
          <a:chOff x="0" y="0"/>
          <a:chExt cx="0" cy="0"/>
        </a:xfrm>
      </p:grpSpPr>
      <p:sp>
        <p:nvSpPr>
          <p:cNvPr id="639" name="Google Shape;639;p8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Test Report:</a:t>
            </a:r>
            <a:endParaRPr b="1" sz="2200" u="sng"/>
          </a:p>
        </p:txBody>
      </p:sp>
      <p:pic>
        <p:nvPicPr>
          <p:cNvPr id="640" name="Google Shape;640;p85"/>
          <p:cNvPicPr preferRelativeResize="0"/>
          <p:nvPr/>
        </p:nvPicPr>
        <p:blipFill>
          <a:blip r:embed="rId3">
            <a:alphaModFix/>
          </a:blip>
          <a:stretch>
            <a:fillRect/>
          </a:stretch>
        </p:blipFill>
        <p:spPr>
          <a:xfrm>
            <a:off x="3145550" y="1017800"/>
            <a:ext cx="4105511" cy="38209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44" name="Shape 644"/>
        <p:cNvGrpSpPr/>
        <p:nvPr/>
      </p:nvGrpSpPr>
      <p:grpSpPr>
        <a:xfrm>
          <a:off x="0" y="0"/>
          <a:ext cx="0" cy="0"/>
          <a:chOff x="0" y="0"/>
          <a:chExt cx="0" cy="0"/>
        </a:xfrm>
      </p:grpSpPr>
      <p:sp>
        <p:nvSpPr>
          <p:cNvPr id="645" name="Google Shape;645;p8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Reflecting in Patient Health score:</a:t>
            </a:r>
            <a:endParaRPr b="1" sz="2200" u="sng"/>
          </a:p>
        </p:txBody>
      </p:sp>
      <p:pic>
        <p:nvPicPr>
          <p:cNvPr id="646" name="Google Shape;646;p86"/>
          <p:cNvPicPr preferRelativeResize="0"/>
          <p:nvPr/>
        </p:nvPicPr>
        <p:blipFill>
          <a:blip r:embed="rId3">
            <a:alphaModFix/>
          </a:blip>
          <a:stretch>
            <a:fillRect/>
          </a:stretch>
        </p:blipFill>
        <p:spPr>
          <a:xfrm>
            <a:off x="152400" y="1494375"/>
            <a:ext cx="8839203" cy="254559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50" name="Shape 650"/>
        <p:cNvGrpSpPr/>
        <p:nvPr/>
      </p:nvGrpSpPr>
      <p:grpSpPr>
        <a:xfrm>
          <a:off x="0" y="0"/>
          <a:ext cx="0" cy="0"/>
          <a:chOff x="0" y="0"/>
          <a:chExt cx="0" cy="0"/>
        </a:xfrm>
      </p:grpSpPr>
      <p:sp>
        <p:nvSpPr>
          <p:cNvPr id="651" name="Google Shape;651;p87"/>
          <p:cNvSpPr txBox="1"/>
          <p:nvPr>
            <p:ph type="title"/>
          </p:nvPr>
        </p:nvSpPr>
        <p:spPr>
          <a:xfrm>
            <a:off x="3972400" y="96650"/>
            <a:ext cx="1276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RIMS</a:t>
            </a:r>
            <a:endParaRPr b="1" sz="2200" u="sng"/>
          </a:p>
        </p:txBody>
      </p:sp>
      <p:sp>
        <p:nvSpPr>
          <p:cNvPr id="652" name="Google Shape;652;p87"/>
          <p:cNvSpPr txBox="1"/>
          <p:nvPr/>
        </p:nvSpPr>
        <p:spPr>
          <a:xfrm>
            <a:off x="237725" y="704450"/>
            <a:ext cx="8612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rPr>
              <a:t>The MedJacket application incorporates a robust Radiology Information Management System (RIMS) to streamline the process of uploading, managing, and accessing patient Radiology reports.</a:t>
            </a:r>
            <a:endParaRPr/>
          </a:p>
        </p:txBody>
      </p:sp>
      <p:sp>
        <p:nvSpPr>
          <p:cNvPr id="653" name="Google Shape;653;p87"/>
          <p:cNvSpPr/>
          <p:nvPr/>
        </p:nvSpPr>
        <p:spPr>
          <a:xfrm>
            <a:off x="3472600" y="2625825"/>
            <a:ext cx="17766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Roboto"/>
                <a:ea typeface="Roboto"/>
                <a:cs typeface="Roboto"/>
                <a:sym typeface="Roboto"/>
              </a:rPr>
              <a:t>R</a:t>
            </a:r>
            <a:r>
              <a:rPr lang="en" sz="1800">
                <a:solidFill>
                  <a:schemeClr val="lt1"/>
                </a:solidFill>
                <a:latin typeface="Roboto"/>
                <a:ea typeface="Roboto"/>
                <a:cs typeface="Roboto"/>
                <a:sym typeface="Roboto"/>
              </a:rPr>
              <a:t>IMS</a:t>
            </a:r>
            <a:endParaRPr sz="1800">
              <a:solidFill>
                <a:schemeClr val="lt1"/>
              </a:solidFill>
              <a:latin typeface="Roboto"/>
              <a:ea typeface="Roboto"/>
              <a:cs typeface="Roboto"/>
              <a:sym typeface="Roboto"/>
            </a:endParaRPr>
          </a:p>
        </p:txBody>
      </p:sp>
      <p:sp>
        <p:nvSpPr>
          <p:cNvPr id="654" name="Google Shape;654;p87"/>
          <p:cNvSpPr/>
          <p:nvPr/>
        </p:nvSpPr>
        <p:spPr>
          <a:xfrm>
            <a:off x="3342850" y="4019725"/>
            <a:ext cx="20361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Advanced Imaging Analytics</a:t>
            </a:r>
            <a:endParaRPr>
              <a:solidFill>
                <a:schemeClr val="lt1"/>
              </a:solidFill>
              <a:latin typeface="Roboto"/>
              <a:ea typeface="Roboto"/>
              <a:cs typeface="Roboto"/>
              <a:sym typeface="Roboto"/>
            </a:endParaRPr>
          </a:p>
        </p:txBody>
      </p:sp>
      <p:sp>
        <p:nvSpPr>
          <p:cNvPr id="655" name="Google Shape;655;p87"/>
          <p:cNvSpPr/>
          <p:nvPr/>
        </p:nvSpPr>
        <p:spPr>
          <a:xfrm>
            <a:off x="5997125" y="2930575"/>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Integration with Health Score</a:t>
            </a:r>
            <a:endParaRPr>
              <a:solidFill>
                <a:schemeClr val="lt1"/>
              </a:solidFill>
              <a:latin typeface="Roboto"/>
              <a:ea typeface="Roboto"/>
              <a:cs typeface="Roboto"/>
              <a:sym typeface="Roboto"/>
            </a:endParaRPr>
          </a:p>
        </p:txBody>
      </p:sp>
      <p:sp>
        <p:nvSpPr>
          <p:cNvPr id="656" name="Google Shape;656;p87"/>
          <p:cNvSpPr/>
          <p:nvPr/>
        </p:nvSpPr>
        <p:spPr>
          <a:xfrm>
            <a:off x="1537750" y="2053050"/>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Image Archiving and Retrieva</a:t>
            </a:r>
            <a:r>
              <a:rPr lang="en" sz="1100" u="sng"/>
              <a:t>l</a:t>
            </a:r>
            <a:endParaRPr>
              <a:solidFill>
                <a:schemeClr val="lt1"/>
              </a:solidFill>
              <a:latin typeface="Roboto"/>
              <a:ea typeface="Roboto"/>
              <a:cs typeface="Roboto"/>
              <a:sym typeface="Roboto"/>
            </a:endParaRPr>
          </a:p>
        </p:txBody>
      </p:sp>
      <p:sp>
        <p:nvSpPr>
          <p:cNvPr id="657" name="Google Shape;657;p87"/>
          <p:cNvSpPr/>
          <p:nvPr/>
        </p:nvSpPr>
        <p:spPr>
          <a:xfrm>
            <a:off x="4672525" y="1342038"/>
            <a:ext cx="1428000" cy="10374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rPr>
              <a:t>Efficient Imaging Workflow</a:t>
            </a:r>
            <a:endParaRPr>
              <a:solidFill>
                <a:schemeClr val="lt1"/>
              </a:solidFill>
              <a:latin typeface="Roboto"/>
              <a:ea typeface="Roboto"/>
              <a:cs typeface="Roboto"/>
              <a:sym typeface="Roboto"/>
            </a:endParaRPr>
          </a:p>
        </p:txBody>
      </p:sp>
      <p:cxnSp>
        <p:nvCxnSpPr>
          <p:cNvPr id="658" name="Google Shape;658;p87"/>
          <p:cNvCxnSpPr>
            <a:stCxn id="656" idx="5"/>
            <a:endCxn id="653" idx="2"/>
          </p:cNvCxnSpPr>
          <p:nvPr/>
        </p:nvCxnSpPr>
        <p:spPr>
          <a:xfrm>
            <a:off x="2756624" y="2938526"/>
            <a:ext cx="716100" cy="206100"/>
          </a:xfrm>
          <a:prstGeom prst="straightConnector1">
            <a:avLst/>
          </a:prstGeom>
          <a:noFill/>
          <a:ln cap="flat" cmpd="sng" w="9525">
            <a:solidFill>
              <a:schemeClr val="dk2"/>
            </a:solidFill>
            <a:prstDash val="solid"/>
            <a:round/>
            <a:headEnd len="med" w="med" type="none"/>
            <a:tailEnd len="med" w="med" type="none"/>
          </a:ln>
        </p:spPr>
      </p:cxnSp>
      <p:cxnSp>
        <p:nvCxnSpPr>
          <p:cNvPr id="659" name="Google Shape;659;p87"/>
          <p:cNvCxnSpPr>
            <a:stCxn id="657" idx="3"/>
          </p:cNvCxnSpPr>
          <p:nvPr/>
        </p:nvCxnSpPr>
        <p:spPr>
          <a:xfrm flipH="1">
            <a:off x="4678851" y="2227514"/>
            <a:ext cx="202800" cy="441600"/>
          </a:xfrm>
          <a:prstGeom prst="straightConnector1">
            <a:avLst/>
          </a:prstGeom>
          <a:noFill/>
          <a:ln cap="flat" cmpd="sng" w="9525">
            <a:solidFill>
              <a:schemeClr val="dk2"/>
            </a:solidFill>
            <a:prstDash val="solid"/>
            <a:round/>
            <a:headEnd len="med" w="med" type="none"/>
            <a:tailEnd len="med" w="med" type="none"/>
          </a:ln>
        </p:spPr>
      </p:cxnSp>
      <p:cxnSp>
        <p:nvCxnSpPr>
          <p:cNvPr id="660" name="Google Shape;660;p87"/>
          <p:cNvCxnSpPr>
            <a:stCxn id="655" idx="2"/>
          </p:cNvCxnSpPr>
          <p:nvPr/>
        </p:nvCxnSpPr>
        <p:spPr>
          <a:xfrm rot="10800000">
            <a:off x="5165225" y="3382075"/>
            <a:ext cx="831900" cy="67200"/>
          </a:xfrm>
          <a:prstGeom prst="straightConnector1">
            <a:avLst/>
          </a:prstGeom>
          <a:noFill/>
          <a:ln cap="flat" cmpd="sng" w="9525">
            <a:solidFill>
              <a:schemeClr val="dk2"/>
            </a:solidFill>
            <a:prstDash val="solid"/>
            <a:round/>
            <a:headEnd len="med" w="med" type="none"/>
            <a:tailEnd len="med" w="med" type="none"/>
          </a:ln>
        </p:spPr>
      </p:cxnSp>
      <p:cxnSp>
        <p:nvCxnSpPr>
          <p:cNvPr id="661" name="Google Shape;661;p87"/>
          <p:cNvCxnSpPr>
            <a:stCxn id="653" idx="3"/>
            <a:endCxn id="653" idx="3"/>
          </p:cNvCxnSpPr>
          <p:nvPr/>
        </p:nvCxnSpPr>
        <p:spPr>
          <a:xfrm>
            <a:off x="3732777" y="3511301"/>
            <a:ext cx="0" cy="0"/>
          </a:xfrm>
          <a:prstGeom prst="straightConnector1">
            <a:avLst/>
          </a:prstGeom>
          <a:noFill/>
          <a:ln cap="flat" cmpd="sng" w="9525">
            <a:solidFill>
              <a:schemeClr val="dk2"/>
            </a:solidFill>
            <a:prstDash val="solid"/>
            <a:round/>
            <a:headEnd len="med" w="med" type="none"/>
            <a:tailEnd len="med" w="med" type="none"/>
          </a:ln>
        </p:spPr>
      </p:cxnSp>
      <p:cxnSp>
        <p:nvCxnSpPr>
          <p:cNvPr id="662" name="Google Shape;662;p87"/>
          <p:cNvCxnSpPr>
            <a:stCxn id="653" idx="3"/>
            <a:endCxn id="653" idx="3"/>
          </p:cNvCxnSpPr>
          <p:nvPr/>
        </p:nvCxnSpPr>
        <p:spPr>
          <a:xfrm>
            <a:off x="3732777" y="3511301"/>
            <a:ext cx="0" cy="0"/>
          </a:xfrm>
          <a:prstGeom prst="straightConnector1">
            <a:avLst/>
          </a:prstGeom>
          <a:noFill/>
          <a:ln cap="flat" cmpd="sng" w="9525">
            <a:solidFill>
              <a:schemeClr val="dk2"/>
            </a:solidFill>
            <a:prstDash val="solid"/>
            <a:round/>
            <a:headEnd len="med" w="med" type="none"/>
            <a:tailEnd len="med" w="med" type="none"/>
          </a:ln>
        </p:spPr>
      </p:cxnSp>
      <p:cxnSp>
        <p:nvCxnSpPr>
          <p:cNvPr id="663" name="Google Shape;663;p87"/>
          <p:cNvCxnSpPr>
            <a:stCxn id="653" idx="4"/>
            <a:endCxn id="654" idx="0"/>
          </p:cNvCxnSpPr>
          <p:nvPr/>
        </p:nvCxnSpPr>
        <p:spPr>
          <a:xfrm>
            <a:off x="4360900" y="3663225"/>
            <a:ext cx="0" cy="356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67" name="Shape 667"/>
        <p:cNvGrpSpPr/>
        <p:nvPr/>
      </p:nvGrpSpPr>
      <p:grpSpPr>
        <a:xfrm>
          <a:off x="0" y="0"/>
          <a:ext cx="0" cy="0"/>
          <a:chOff x="0" y="0"/>
          <a:chExt cx="0" cy="0"/>
        </a:xfrm>
      </p:grpSpPr>
      <p:sp>
        <p:nvSpPr>
          <p:cNvPr id="668" name="Google Shape;668;p88"/>
          <p:cNvSpPr txBox="1"/>
          <p:nvPr/>
        </p:nvSpPr>
        <p:spPr>
          <a:xfrm>
            <a:off x="242750" y="424500"/>
            <a:ext cx="8520600" cy="429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u="sng">
                <a:solidFill>
                  <a:schemeClr val="accent1"/>
                </a:solidFill>
              </a:rPr>
              <a:t>Efficient Imaging Workflow: </a:t>
            </a:r>
            <a:endParaRPr b="1" u="sng">
              <a:solidFill>
                <a:schemeClr val="accent1"/>
              </a:solidFill>
            </a:endParaRPr>
          </a:p>
          <a:p>
            <a:pPr indent="0" lvl="0" marL="0" rtl="0" algn="l">
              <a:lnSpc>
                <a:spcPct val="115000"/>
              </a:lnSpc>
              <a:spcBef>
                <a:spcPts val="1200"/>
              </a:spcBef>
              <a:spcAft>
                <a:spcPts val="0"/>
              </a:spcAft>
              <a:buNone/>
            </a:pPr>
            <a:r>
              <a:rPr b="1" lang="en" sz="1300"/>
              <a:t>MedJacket's RIS module streamlines the process of capturing, storing, and managing radiology reports and images. It optimizes the workflow for radiologists and imaging departments.</a:t>
            </a:r>
            <a:endParaRPr b="1" sz="1300"/>
          </a:p>
          <a:p>
            <a:pPr indent="0" lvl="0" marL="0" rtl="0" algn="l">
              <a:lnSpc>
                <a:spcPct val="115000"/>
              </a:lnSpc>
              <a:spcBef>
                <a:spcPts val="1200"/>
              </a:spcBef>
              <a:spcAft>
                <a:spcPts val="0"/>
              </a:spcAft>
              <a:buNone/>
            </a:pPr>
            <a:r>
              <a:rPr b="1" lang="en" u="sng">
                <a:solidFill>
                  <a:schemeClr val="accent1"/>
                </a:solidFill>
              </a:rPr>
              <a:t>Integration with Health Score:</a:t>
            </a:r>
            <a:r>
              <a:rPr b="1" lang="en">
                <a:solidFill>
                  <a:schemeClr val="accent1"/>
                </a:solidFill>
              </a:rPr>
              <a:t> </a:t>
            </a:r>
            <a:endParaRPr b="1">
              <a:solidFill>
                <a:schemeClr val="accent1"/>
              </a:solidFill>
            </a:endParaRPr>
          </a:p>
          <a:p>
            <a:pPr indent="0" lvl="0" marL="0" rtl="0" algn="l">
              <a:lnSpc>
                <a:spcPct val="115000"/>
              </a:lnSpc>
              <a:spcBef>
                <a:spcPts val="1200"/>
              </a:spcBef>
              <a:spcAft>
                <a:spcPts val="0"/>
              </a:spcAft>
              <a:buNone/>
            </a:pPr>
            <a:r>
              <a:rPr b="1" lang="en" sz="1300"/>
              <a:t>Radiology reports, including images, can be securely uploaded to the patient's Health Score within the MedJacket application. This integration ensures that both patients and healthcare providers have immediate access to critical imaging information.</a:t>
            </a:r>
            <a:endParaRPr sz="1100"/>
          </a:p>
          <a:p>
            <a:pPr indent="0" lvl="0" marL="0" rtl="0" algn="l">
              <a:lnSpc>
                <a:spcPct val="115000"/>
              </a:lnSpc>
              <a:spcBef>
                <a:spcPts val="1200"/>
              </a:spcBef>
              <a:spcAft>
                <a:spcPts val="0"/>
              </a:spcAft>
              <a:buNone/>
            </a:pPr>
            <a:r>
              <a:rPr b="1" lang="en" u="sng">
                <a:solidFill>
                  <a:schemeClr val="accent1"/>
                </a:solidFill>
              </a:rPr>
              <a:t>Advanced Imaging Analytics:</a:t>
            </a:r>
            <a:r>
              <a:rPr b="1" lang="en">
                <a:solidFill>
                  <a:schemeClr val="accent1"/>
                </a:solidFill>
              </a:rPr>
              <a:t> </a:t>
            </a:r>
            <a:endParaRPr b="1">
              <a:solidFill>
                <a:schemeClr val="accent1"/>
              </a:solidFill>
            </a:endParaRPr>
          </a:p>
          <a:p>
            <a:pPr indent="0" lvl="0" marL="0" rtl="0" algn="l">
              <a:lnSpc>
                <a:spcPct val="115000"/>
              </a:lnSpc>
              <a:spcBef>
                <a:spcPts val="1200"/>
              </a:spcBef>
              <a:spcAft>
                <a:spcPts val="0"/>
              </a:spcAft>
              <a:buNone/>
            </a:pPr>
            <a:r>
              <a:rPr b="1" lang="en" sz="1300"/>
              <a:t>The RIS provides tools for radiologists to analyze and interpret images, allowing for accurate diagnoses and treatment planning.</a:t>
            </a:r>
            <a:endParaRPr b="1" sz="1300"/>
          </a:p>
          <a:p>
            <a:pPr indent="0" lvl="0" marL="0" rtl="0" algn="l">
              <a:lnSpc>
                <a:spcPct val="115000"/>
              </a:lnSpc>
              <a:spcBef>
                <a:spcPts val="1200"/>
              </a:spcBef>
              <a:spcAft>
                <a:spcPts val="0"/>
              </a:spcAft>
              <a:buNone/>
            </a:pPr>
            <a:r>
              <a:rPr b="1" lang="en" u="sng">
                <a:solidFill>
                  <a:schemeClr val="accent1"/>
                </a:solidFill>
              </a:rPr>
              <a:t>Image Archiving and Retrieval:</a:t>
            </a:r>
            <a:r>
              <a:rPr b="1" lang="en">
                <a:solidFill>
                  <a:schemeClr val="accent1"/>
                </a:solidFill>
              </a:rPr>
              <a:t> </a:t>
            </a:r>
            <a:endParaRPr b="1">
              <a:solidFill>
                <a:schemeClr val="accent1"/>
              </a:solidFill>
            </a:endParaRPr>
          </a:p>
          <a:p>
            <a:pPr indent="0" lvl="0" marL="0" rtl="0" algn="l">
              <a:lnSpc>
                <a:spcPct val="115000"/>
              </a:lnSpc>
              <a:spcBef>
                <a:spcPts val="1200"/>
              </a:spcBef>
              <a:spcAft>
                <a:spcPts val="1200"/>
              </a:spcAft>
              <a:buNone/>
            </a:pPr>
            <a:r>
              <a:rPr b="1" lang="en" sz="1300"/>
              <a:t>The system offers a comprehensive archive of radiology images and reports, facilitating easy retrieval for future reference and comparison.</a:t>
            </a:r>
            <a:endParaRPr b="1" sz="13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72" name="Shape 672"/>
        <p:cNvGrpSpPr/>
        <p:nvPr/>
      </p:nvGrpSpPr>
      <p:grpSpPr>
        <a:xfrm>
          <a:off x="0" y="0"/>
          <a:ext cx="0" cy="0"/>
          <a:chOff x="0" y="0"/>
          <a:chExt cx="0" cy="0"/>
        </a:xfrm>
      </p:grpSpPr>
      <p:sp>
        <p:nvSpPr>
          <p:cNvPr id="673" name="Google Shape;673;p89"/>
          <p:cNvSpPr txBox="1"/>
          <p:nvPr>
            <p:ph type="title"/>
          </p:nvPr>
        </p:nvSpPr>
        <p:spPr>
          <a:xfrm>
            <a:off x="223625" y="1614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Radiologist </a:t>
            </a:r>
            <a:r>
              <a:rPr b="1" lang="en" sz="2200" u="sng"/>
              <a:t>Dashboard:</a:t>
            </a:r>
            <a:endParaRPr b="1" sz="2200" u="sng"/>
          </a:p>
        </p:txBody>
      </p:sp>
      <p:pic>
        <p:nvPicPr>
          <p:cNvPr id="674" name="Google Shape;674;p89"/>
          <p:cNvPicPr preferRelativeResize="0"/>
          <p:nvPr/>
        </p:nvPicPr>
        <p:blipFill rotWithShape="1">
          <a:blip r:embed="rId3">
            <a:alphaModFix/>
          </a:blip>
          <a:srcRect b="0" l="0" r="0" t="7433"/>
          <a:stretch/>
        </p:blipFill>
        <p:spPr>
          <a:xfrm>
            <a:off x="109175" y="1301875"/>
            <a:ext cx="8635049" cy="35368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78" name="Shape 678"/>
        <p:cNvGrpSpPr/>
        <p:nvPr/>
      </p:nvGrpSpPr>
      <p:grpSpPr>
        <a:xfrm>
          <a:off x="0" y="0"/>
          <a:ext cx="0" cy="0"/>
          <a:chOff x="0" y="0"/>
          <a:chExt cx="0" cy="0"/>
        </a:xfrm>
      </p:grpSpPr>
      <p:sp>
        <p:nvSpPr>
          <p:cNvPr id="679" name="Google Shape;679;p9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Status of Action:</a:t>
            </a:r>
            <a:endParaRPr b="1" sz="2200" u="sng"/>
          </a:p>
        </p:txBody>
      </p:sp>
      <p:pic>
        <p:nvPicPr>
          <p:cNvPr id="680" name="Google Shape;680;p90"/>
          <p:cNvPicPr preferRelativeResize="0"/>
          <p:nvPr/>
        </p:nvPicPr>
        <p:blipFill rotWithShape="1">
          <a:blip r:embed="rId3">
            <a:alphaModFix/>
          </a:blip>
          <a:srcRect b="0" l="0" r="0" t="4049"/>
          <a:stretch/>
        </p:blipFill>
        <p:spPr>
          <a:xfrm>
            <a:off x="152400" y="1017800"/>
            <a:ext cx="8839201" cy="3333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84" name="Shape 684"/>
        <p:cNvGrpSpPr/>
        <p:nvPr/>
      </p:nvGrpSpPr>
      <p:grpSpPr>
        <a:xfrm>
          <a:off x="0" y="0"/>
          <a:ext cx="0" cy="0"/>
          <a:chOff x="0" y="0"/>
          <a:chExt cx="0" cy="0"/>
        </a:xfrm>
      </p:grpSpPr>
      <p:sp>
        <p:nvSpPr>
          <p:cNvPr id="685" name="Google Shape;685;p9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Uploading the test result:</a:t>
            </a:r>
            <a:endParaRPr b="1" sz="1600" u="sng"/>
          </a:p>
        </p:txBody>
      </p:sp>
      <p:pic>
        <p:nvPicPr>
          <p:cNvPr id="686" name="Google Shape;686;p91"/>
          <p:cNvPicPr preferRelativeResize="0"/>
          <p:nvPr/>
        </p:nvPicPr>
        <p:blipFill>
          <a:blip r:embed="rId3">
            <a:alphaModFix/>
          </a:blip>
          <a:stretch>
            <a:fillRect/>
          </a:stretch>
        </p:blipFill>
        <p:spPr>
          <a:xfrm>
            <a:off x="152400" y="1721300"/>
            <a:ext cx="8839202" cy="2510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61" name="Shape 161"/>
        <p:cNvGrpSpPr/>
        <p:nvPr/>
      </p:nvGrpSpPr>
      <p:grpSpPr>
        <a:xfrm>
          <a:off x="0" y="0"/>
          <a:ext cx="0" cy="0"/>
          <a:chOff x="0" y="0"/>
          <a:chExt cx="0" cy="0"/>
        </a:xfrm>
      </p:grpSpPr>
      <p:sp>
        <p:nvSpPr>
          <p:cNvPr id="162" name="Google Shape;162;p20"/>
          <p:cNvSpPr txBox="1"/>
          <p:nvPr>
            <p:ph type="title"/>
          </p:nvPr>
        </p:nvSpPr>
        <p:spPr>
          <a:xfrm>
            <a:off x="3494700" y="0"/>
            <a:ext cx="2272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Registration</a:t>
            </a:r>
            <a:endParaRPr u="sng"/>
          </a:p>
        </p:txBody>
      </p:sp>
      <p:sp>
        <p:nvSpPr>
          <p:cNvPr id="163" name="Google Shape;163;p20"/>
          <p:cNvSpPr txBox="1"/>
          <p:nvPr/>
        </p:nvSpPr>
        <p:spPr>
          <a:xfrm>
            <a:off x="1411275" y="1266800"/>
            <a:ext cx="40806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Patient Registration</a:t>
            </a:r>
            <a:endParaRPr b="1" sz="1800">
              <a:solidFill>
                <a:schemeClr val="accent3"/>
              </a:solidFill>
              <a:latin typeface="Roboto"/>
              <a:ea typeface="Roboto"/>
              <a:cs typeface="Roboto"/>
              <a:sym typeface="Roboto"/>
            </a:endParaRPr>
          </a:p>
        </p:txBody>
      </p:sp>
      <p:sp>
        <p:nvSpPr>
          <p:cNvPr id="164" name="Google Shape;164;p20"/>
          <p:cNvSpPr txBox="1"/>
          <p:nvPr/>
        </p:nvSpPr>
        <p:spPr>
          <a:xfrm>
            <a:off x="1411275" y="2135671"/>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Patient visit Module</a:t>
            </a:r>
            <a:endParaRPr b="1">
              <a:solidFill>
                <a:schemeClr val="accent3"/>
              </a:solidFill>
            </a:endParaRPr>
          </a:p>
        </p:txBody>
      </p:sp>
      <p:sp>
        <p:nvSpPr>
          <p:cNvPr id="165" name="Google Shape;165;p20"/>
          <p:cNvSpPr txBox="1"/>
          <p:nvPr/>
        </p:nvSpPr>
        <p:spPr>
          <a:xfrm>
            <a:off x="4749842" y="1241959"/>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Clinical Reports</a:t>
            </a:r>
            <a:endParaRPr b="1">
              <a:solidFill>
                <a:schemeClr val="accent3"/>
              </a:solidFill>
            </a:endParaRPr>
          </a:p>
        </p:txBody>
      </p:sp>
      <p:sp>
        <p:nvSpPr>
          <p:cNvPr id="166" name="Google Shape;166;p20"/>
          <p:cNvSpPr txBox="1"/>
          <p:nvPr/>
        </p:nvSpPr>
        <p:spPr>
          <a:xfrm>
            <a:off x="1411275" y="3053255"/>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Non Clinical Reports</a:t>
            </a:r>
            <a:endParaRPr b="1">
              <a:solidFill>
                <a:schemeClr val="accent3"/>
              </a:solidFill>
            </a:endParaRPr>
          </a:p>
        </p:txBody>
      </p:sp>
      <p:sp>
        <p:nvSpPr>
          <p:cNvPr id="167" name="Google Shape;167;p20"/>
          <p:cNvSpPr txBox="1"/>
          <p:nvPr/>
        </p:nvSpPr>
        <p:spPr>
          <a:xfrm>
            <a:off x="4749850" y="1764213"/>
            <a:ext cx="15996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Billing</a:t>
            </a:r>
            <a:endParaRPr b="1" sz="1800">
              <a:solidFill>
                <a:schemeClr val="accent3"/>
              </a:solidFill>
              <a:latin typeface="Roboto"/>
              <a:ea typeface="Roboto"/>
              <a:cs typeface="Roboto"/>
              <a:sym typeface="Roboto"/>
            </a:endParaRPr>
          </a:p>
        </p:txBody>
      </p:sp>
      <p:sp>
        <p:nvSpPr>
          <p:cNvPr id="168" name="Google Shape;168;p20"/>
          <p:cNvSpPr txBox="1"/>
          <p:nvPr/>
        </p:nvSpPr>
        <p:spPr>
          <a:xfrm>
            <a:off x="1411275" y="2610720"/>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Patient Health Score	</a:t>
            </a:r>
            <a:endParaRPr b="1">
              <a:solidFill>
                <a:schemeClr val="accent3"/>
              </a:solidFill>
            </a:endParaRPr>
          </a:p>
        </p:txBody>
      </p:sp>
      <p:sp>
        <p:nvSpPr>
          <p:cNvPr id="169" name="Google Shape;169;p20"/>
          <p:cNvSpPr txBox="1"/>
          <p:nvPr/>
        </p:nvSpPr>
        <p:spPr>
          <a:xfrm>
            <a:off x="1411275" y="1680599"/>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Smart card search</a:t>
            </a:r>
            <a:endParaRPr b="1" sz="1800">
              <a:solidFill>
                <a:schemeClr val="accent3"/>
              </a:solidFill>
              <a:latin typeface="Roboto"/>
              <a:ea typeface="Roboto"/>
              <a:cs typeface="Roboto"/>
              <a:sym typeface="Roboto"/>
            </a:endParaRPr>
          </a:p>
        </p:txBody>
      </p:sp>
      <p:sp>
        <p:nvSpPr>
          <p:cNvPr id="170" name="Google Shape;170;p20"/>
          <p:cNvSpPr txBox="1"/>
          <p:nvPr/>
        </p:nvSpPr>
        <p:spPr>
          <a:xfrm>
            <a:off x="4760525" y="3029409"/>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Room Management</a:t>
            </a:r>
            <a:endParaRPr b="1">
              <a:solidFill>
                <a:schemeClr val="accent3"/>
              </a:solidFill>
            </a:endParaRPr>
          </a:p>
        </p:txBody>
      </p:sp>
      <p:sp>
        <p:nvSpPr>
          <p:cNvPr id="171" name="Google Shape;171;p20"/>
          <p:cNvSpPr txBox="1"/>
          <p:nvPr/>
        </p:nvSpPr>
        <p:spPr>
          <a:xfrm>
            <a:off x="4754346" y="2624572"/>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Ward</a:t>
            </a:r>
            <a:r>
              <a:rPr b="1" lang="en" sz="1800">
                <a:solidFill>
                  <a:schemeClr val="accent3"/>
                </a:solidFill>
                <a:latin typeface="Roboto"/>
                <a:ea typeface="Roboto"/>
                <a:cs typeface="Roboto"/>
                <a:sym typeface="Roboto"/>
              </a:rPr>
              <a:t> Management</a:t>
            </a:r>
            <a:endParaRPr b="1">
              <a:solidFill>
                <a:schemeClr val="accent3"/>
              </a:solidFill>
            </a:endParaRPr>
          </a:p>
        </p:txBody>
      </p:sp>
      <p:sp>
        <p:nvSpPr>
          <p:cNvPr id="172" name="Google Shape;172;p20"/>
          <p:cNvSpPr txBox="1"/>
          <p:nvPr/>
        </p:nvSpPr>
        <p:spPr>
          <a:xfrm>
            <a:off x="4754346" y="2193192"/>
            <a:ext cx="4588500" cy="461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accent3"/>
              </a:buClr>
              <a:buSzPts val="1800"/>
              <a:buFont typeface="Roboto"/>
              <a:buChar char="●"/>
            </a:pPr>
            <a:r>
              <a:rPr b="1" lang="en" sz="1800">
                <a:solidFill>
                  <a:schemeClr val="accent3"/>
                </a:solidFill>
                <a:latin typeface="Roboto"/>
                <a:ea typeface="Roboto"/>
                <a:cs typeface="Roboto"/>
                <a:sym typeface="Roboto"/>
              </a:rPr>
              <a:t>User Based Access</a:t>
            </a:r>
            <a:endParaRPr b="1">
              <a:solidFill>
                <a:schemeClr val="accent3"/>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90" name="Shape 690"/>
        <p:cNvGrpSpPr/>
        <p:nvPr/>
      </p:nvGrpSpPr>
      <p:grpSpPr>
        <a:xfrm>
          <a:off x="0" y="0"/>
          <a:ext cx="0" cy="0"/>
          <a:chOff x="0" y="0"/>
          <a:chExt cx="0" cy="0"/>
        </a:xfrm>
      </p:grpSpPr>
      <p:sp>
        <p:nvSpPr>
          <p:cNvPr id="691" name="Google Shape;691;p9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Reflecting in Patient Health score:</a:t>
            </a:r>
            <a:endParaRPr b="1" sz="2200" u="sng"/>
          </a:p>
        </p:txBody>
      </p:sp>
      <p:pic>
        <p:nvPicPr>
          <p:cNvPr id="692" name="Google Shape;692;p92"/>
          <p:cNvPicPr preferRelativeResize="0"/>
          <p:nvPr/>
        </p:nvPicPr>
        <p:blipFill>
          <a:blip r:embed="rId3">
            <a:alphaModFix/>
          </a:blip>
          <a:stretch>
            <a:fillRect/>
          </a:stretch>
        </p:blipFill>
        <p:spPr>
          <a:xfrm>
            <a:off x="152400" y="1493225"/>
            <a:ext cx="8839198" cy="29263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696" name="Shape 696"/>
        <p:cNvGrpSpPr/>
        <p:nvPr/>
      </p:nvGrpSpPr>
      <p:grpSpPr>
        <a:xfrm>
          <a:off x="0" y="0"/>
          <a:ext cx="0" cy="0"/>
          <a:chOff x="0" y="0"/>
          <a:chExt cx="0" cy="0"/>
        </a:xfrm>
      </p:grpSpPr>
      <p:sp>
        <p:nvSpPr>
          <p:cNvPr id="697" name="Google Shape;697;p93"/>
          <p:cNvSpPr txBox="1"/>
          <p:nvPr>
            <p:ph type="title"/>
          </p:nvPr>
        </p:nvSpPr>
        <p:spPr>
          <a:xfrm>
            <a:off x="2524200" y="89850"/>
            <a:ext cx="4095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Third Party Device Integration</a:t>
            </a:r>
            <a:endParaRPr b="1" sz="2000" u="sng"/>
          </a:p>
        </p:txBody>
      </p:sp>
      <p:sp>
        <p:nvSpPr>
          <p:cNvPr id="698" name="Google Shape;698;p93"/>
          <p:cNvSpPr txBox="1"/>
          <p:nvPr/>
        </p:nvSpPr>
        <p:spPr>
          <a:xfrm>
            <a:off x="-256125" y="697650"/>
            <a:ext cx="9219900" cy="895800"/>
          </a:xfrm>
          <a:prstGeom prst="rect">
            <a:avLst/>
          </a:prstGeom>
          <a:noFill/>
          <a:ln>
            <a:noFill/>
          </a:ln>
        </p:spPr>
        <p:txBody>
          <a:bodyPr anchorCtr="0" anchor="t" bIns="91425" lIns="91425" spcFirstLastPara="1" rIns="91425" wrap="square" tIns="91425">
            <a:spAutoFit/>
          </a:bodyPr>
          <a:lstStyle/>
          <a:p>
            <a:pPr indent="0" lvl="0" marL="406400" rtl="0" algn="l">
              <a:lnSpc>
                <a:spcPct val="115000"/>
              </a:lnSpc>
              <a:spcBef>
                <a:spcPts val="1200"/>
              </a:spcBef>
              <a:spcAft>
                <a:spcPts val="1200"/>
              </a:spcAft>
              <a:buNone/>
            </a:pPr>
            <a:r>
              <a:rPr b="1" lang="en"/>
              <a:t>MedJacket's third-party device integration opens a world of possibilities for healthcare providers. It allows for the seamless incorporation of a wide range of external medical devices, expanding the scope of patient monitoring and diagnostics.</a:t>
            </a:r>
            <a:endParaRPr b="1"/>
          </a:p>
        </p:txBody>
      </p:sp>
      <p:sp>
        <p:nvSpPr>
          <p:cNvPr id="699" name="Google Shape;699;p93"/>
          <p:cNvSpPr/>
          <p:nvPr/>
        </p:nvSpPr>
        <p:spPr>
          <a:xfrm>
            <a:off x="266775" y="177622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Glucometer</a:t>
            </a:r>
            <a:endParaRPr sz="1500">
              <a:solidFill>
                <a:schemeClr val="lt1"/>
              </a:solidFill>
              <a:latin typeface="Roboto"/>
              <a:ea typeface="Roboto"/>
              <a:cs typeface="Roboto"/>
              <a:sym typeface="Roboto"/>
            </a:endParaRPr>
          </a:p>
        </p:txBody>
      </p:sp>
      <p:sp>
        <p:nvSpPr>
          <p:cNvPr id="700" name="Google Shape;700;p93"/>
          <p:cNvSpPr/>
          <p:nvPr/>
        </p:nvSpPr>
        <p:spPr>
          <a:xfrm>
            <a:off x="229400" y="2394513"/>
            <a:ext cx="2497068"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Haemoglobin</a:t>
            </a:r>
            <a:endParaRPr sz="1500">
              <a:solidFill>
                <a:schemeClr val="lt1"/>
              </a:solidFill>
              <a:latin typeface="Roboto"/>
              <a:ea typeface="Roboto"/>
              <a:cs typeface="Roboto"/>
              <a:sym typeface="Roboto"/>
            </a:endParaRPr>
          </a:p>
        </p:txBody>
      </p:sp>
      <p:sp>
        <p:nvSpPr>
          <p:cNvPr id="701" name="Google Shape;701;p93"/>
          <p:cNvSpPr/>
          <p:nvPr/>
        </p:nvSpPr>
        <p:spPr>
          <a:xfrm>
            <a:off x="229400" y="2966563"/>
            <a:ext cx="2497068"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Temperature Probes</a:t>
            </a:r>
            <a:endParaRPr sz="1500">
              <a:solidFill>
                <a:schemeClr val="lt1"/>
              </a:solidFill>
              <a:latin typeface="Roboto"/>
              <a:ea typeface="Roboto"/>
              <a:cs typeface="Roboto"/>
              <a:sym typeface="Roboto"/>
            </a:endParaRPr>
          </a:p>
        </p:txBody>
      </p:sp>
      <p:sp>
        <p:nvSpPr>
          <p:cNvPr id="702" name="Google Shape;702;p93"/>
          <p:cNvSpPr/>
          <p:nvPr/>
        </p:nvSpPr>
        <p:spPr>
          <a:xfrm>
            <a:off x="266775" y="353862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Blood Pressure</a:t>
            </a:r>
            <a:endParaRPr sz="1500">
              <a:solidFill>
                <a:schemeClr val="lt1"/>
              </a:solidFill>
              <a:latin typeface="Roboto"/>
              <a:ea typeface="Roboto"/>
              <a:cs typeface="Roboto"/>
              <a:sym typeface="Roboto"/>
            </a:endParaRPr>
          </a:p>
        </p:txBody>
      </p:sp>
      <p:sp>
        <p:nvSpPr>
          <p:cNvPr id="703" name="Google Shape;703;p93"/>
          <p:cNvSpPr/>
          <p:nvPr/>
        </p:nvSpPr>
        <p:spPr>
          <a:xfrm>
            <a:off x="266775" y="420322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Pulse Oximeter</a:t>
            </a:r>
            <a:endParaRPr sz="1500">
              <a:solidFill>
                <a:schemeClr val="lt1"/>
              </a:solidFill>
              <a:latin typeface="Roboto"/>
              <a:ea typeface="Roboto"/>
              <a:cs typeface="Roboto"/>
              <a:sym typeface="Roboto"/>
            </a:endParaRPr>
          </a:p>
        </p:txBody>
      </p:sp>
      <p:sp>
        <p:nvSpPr>
          <p:cNvPr id="704" name="Google Shape;704;p93"/>
          <p:cNvSpPr/>
          <p:nvPr/>
        </p:nvSpPr>
        <p:spPr>
          <a:xfrm>
            <a:off x="3142663" y="424937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5-Lead ECG</a:t>
            </a:r>
            <a:endParaRPr sz="1500">
              <a:solidFill>
                <a:schemeClr val="lt1"/>
              </a:solidFill>
              <a:latin typeface="Roboto"/>
              <a:ea typeface="Roboto"/>
              <a:cs typeface="Roboto"/>
              <a:sym typeface="Roboto"/>
            </a:endParaRPr>
          </a:p>
        </p:txBody>
      </p:sp>
      <p:sp>
        <p:nvSpPr>
          <p:cNvPr id="705" name="Google Shape;705;p93"/>
          <p:cNvSpPr/>
          <p:nvPr/>
        </p:nvSpPr>
        <p:spPr>
          <a:xfrm>
            <a:off x="3142663" y="177622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Bio chemistry analyzer</a:t>
            </a:r>
            <a:endParaRPr sz="1500">
              <a:solidFill>
                <a:schemeClr val="lt1"/>
              </a:solidFill>
              <a:latin typeface="Roboto"/>
              <a:ea typeface="Roboto"/>
              <a:cs typeface="Roboto"/>
              <a:sym typeface="Roboto"/>
            </a:endParaRPr>
          </a:p>
        </p:txBody>
      </p:sp>
      <p:sp>
        <p:nvSpPr>
          <p:cNvPr id="706" name="Google Shape;706;p93"/>
          <p:cNvSpPr/>
          <p:nvPr/>
        </p:nvSpPr>
        <p:spPr>
          <a:xfrm>
            <a:off x="3142675" y="2425850"/>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Roboto"/>
                <a:ea typeface="Roboto"/>
                <a:cs typeface="Roboto"/>
                <a:sym typeface="Roboto"/>
              </a:rPr>
              <a:t>   </a:t>
            </a:r>
            <a:r>
              <a:rPr lang="en" sz="1500">
                <a:solidFill>
                  <a:schemeClr val="lt1"/>
                </a:solidFill>
                <a:latin typeface="Roboto"/>
                <a:ea typeface="Roboto"/>
                <a:cs typeface="Roboto"/>
                <a:sym typeface="Roboto"/>
              </a:rPr>
              <a:t>Arterial Blood Gas</a:t>
            </a:r>
            <a:endParaRPr sz="1100">
              <a:solidFill>
                <a:schemeClr val="lt1"/>
              </a:solidFill>
              <a:latin typeface="Roboto"/>
              <a:ea typeface="Roboto"/>
              <a:cs typeface="Roboto"/>
              <a:sym typeface="Roboto"/>
            </a:endParaRPr>
          </a:p>
        </p:txBody>
      </p:sp>
      <p:sp>
        <p:nvSpPr>
          <p:cNvPr id="707" name="Google Shape;707;p93"/>
          <p:cNvSpPr/>
          <p:nvPr/>
        </p:nvSpPr>
        <p:spPr>
          <a:xfrm>
            <a:off x="3142675" y="3012800"/>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Ventilator</a:t>
            </a:r>
            <a:endParaRPr sz="1500">
              <a:solidFill>
                <a:schemeClr val="lt1"/>
              </a:solidFill>
              <a:latin typeface="Roboto"/>
              <a:ea typeface="Roboto"/>
              <a:cs typeface="Roboto"/>
              <a:sym typeface="Roboto"/>
            </a:endParaRPr>
          </a:p>
        </p:txBody>
      </p:sp>
      <p:sp>
        <p:nvSpPr>
          <p:cNvPr id="708" name="Google Shape;708;p93"/>
          <p:cNvSpPr/>
          <p:nvPr/>
        </p:nvSpPr>
        <p:spPr>
          <a:xfrm>
            <a:off x="3107988" y="3631088"/>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12 Lead ECG</a:t>
            </a:r>
            <a:endParaRPr sz="1500">
              <a:solidFill>
                <a:schemeClr val="lt1"/>
              </a:solidFill>
              <a:latin typeface="Roboto"/>
              <a:ea typeface="Roboto"/>
              <a:cs typeface="Roboto"/>
              <a:sym typeface="Roboto"/>
            </a:endParaRPr>
          </a:p>
        </p:txBody>
      </p:sp>
      <p:sp>
        <p:nvSpPr>
          <p:cNvPr id="709" name="Google Shape;709;p93"/>
          <p:cNvSpPr/>
          <p:nvPr/>
        </p:nvSpPr>
        <p:spPr>
          <a:xfrm>
            <a:off x="5981188" y="3012800"/>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Spirometer</a:t>
            </a:r>
            <a:endParaRPr sz="1500">
              <a:solidFill>
                <a:schemeClr val="lt1"/>
              </a:solidFill>
              <a:latin typeface="Roboto"/>
              <a:ea typeface="Roboto"/>
              <a:cs typeface="Roboto"/>
              <a:sym typeface="Roboto"/>
            </a:endParaRPr>
          </a:p>
        </p:txBody>
      </p:sp>
      <p:sp>
        <p:nvSpPr>
          <p:cNvPr id="710" name="Google Shape;710;p93"/>
          <p:cNvSpPr/>
          <p:nvPr/>
        </p:nvSpPr>
        <p:spPr>
          <a:xfrm>
            <a:off x="5949188" y="3599750"/>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IR Gun</a:t>
            </a:r>
            <a:endParaRPr sz="1500">
              <a:solidFill>
                <a:schemeClr val="lt1"/>
              </a:solidFill>
              <a:latin typeface="Roboto"/>
              <a:ea typeface="Roboto"/>
              <a:cs typeface="Roboto"/>
              <a:sym typeface="Roboto"/>
            </a:endParaRPr>
          </a:p>
        </p:txBody>
      </p:sp>
      <p:sp>
        <p:nvSpPr>
          <p:cNvPr id="711" name="Google Shape;711;p93"/>
          <p:cNvSpPr/>
          <p:nvPr/>
        </p:nvSpPr>
        <p:spPr>
          <a:xfrm>
            <a:off x="5894825" y="1776225"/>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Fetal Monitor</a:t>
            </a:r>
            <a:endParaRPr sz="1500">
              <a:solidFill>
                <a:schemeClr val="lt1"/>
              </a:solidFill>
              <a:latin typeface="Roboto"/>
              <a:ea typeface="Roboto"/>
              <a:cs typeface="Roboto"/>
              <a:sym typeface="Roboto"/>
            </a:endParaRPr>
          </a:p>
        </p:txBody>
      </p:sp>
      <p:sp>
        <p:nvSpPr>
          <p:cNvPr id="712" name="Google Shape;712;p93"/>
          <p:cNvSpPr/>
          <p:nvPr/>
        </p:nvSpPr>
        <p:spPr>
          <a:xfrm>
            <a:off x="5894825" y="2425850"/>
            <a:ext cx="2422332" cy="34149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X-Ray</a:t>
            </a:r>
            <a:endParaRPr sz="1500">
              <a:solidFill>
                <a:schemeClr val="lt1"/>
              </a:solidFill>
              <a:latin typeface="Roboto"/>
              <a:ea typeface="Roboto"/>
              <a:cs typeface="Roboto"/>
              <a:sym typeface="Roboto"/>
            </a:endParaRPr>
          </a:p>
        </p:txBody>
      </p:sp>
      <p:sp>
        <p:nvSpPr>
          <p:cNvPr id="713" name="Google Shape;713;p93"/>
          <p:cNvSpPr/>
          <p:nvPr/>
        </p:nvSpPr>
        <p:spPr>
          <a:xfrm>
            <a:off x="6018575" y="4203226"/>
            <a:ext cx="2422332" cy="387666"/>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Roboto"/>
                <a:ea typeface="Roboto"/>
                <a:cs typeface="Roboto"/>
                <a:sym typeface="Roboto"/>
              </a:rPr>
              <a:t>Multi parameter Monitor</a:t>
            </a:r>
            <a:endParaRPr sz="1500">
              <a:solidFill>
                <a:schemeClr val="lt1"/>
              </a:solidFill>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 name="Shape 717"/>
        <p:cNvGrpSpPr/>
        <p:nvPr/>
      </p:nvGrpSpPr>
      <p:grpSpPr>
        <a:xfrm>
          <a:off x="0" y="0"/>
          <a:ext cx="0" cy="0"/>
          <a:chOff x="0" y="0"/>
          <a:chExt cx="0" cy="0"/>
        </a:xfrm>
      </p:grpSpPr>
      <p:pic>
        <p:nvPicPr>
          <p:cNvPr id="718" name="Google Shape;718;p94"/>
          <p:cNvPicPr preferRelativeResize="0"/>
          <p:nvPr/>
        </p:nvPicPr>
        <p:blipFill>
          <a:blip r:embed="rId3">
            <a:alphaModFix/>
          </a:blip>
          <a:stretch>
            <a:fillRect/>
          </a:stretch>
        </p:blipFill>
        <p:spPr>
          <a:xfrm>
            <a:off x="99050" y="389500"/>
            <a:ext cx="1638300" cy="1285875"/>
          </a:xfrm>
          <a:prstGeom prst="rect">
            <a:avLst/>
          </a:prstGeom>
          <a:noFill/>
          <a:ln>
            <a:noFill/>
          </a:ln>
        </p:spPr>
      </p:pic>
      <p:sp>
        <p:nvSpPr>
          <p:cNvPr id="719" name="Google Shape;719;p94"/>
          <p:cNvSpPr txBox="1"/>
          <p:nvPr/>
        </p:nvSpPr>
        <p:spPr>
          <a:xfrm>
            <a:off x="163075" y="1675375"/>
            <a:ext cx="130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Glucometer</a:t>
            </a:r>
            <a:endParaRPr b="1">
              <a:solidFill>
                <a:schemeClr val="accent2"/>
              </a:solidFill>
              <a:latin typeface="Roboto"/>
              <a:ea typeface="Roboto"/>
              <a:cs typeface="Roboto"/>
              <a:sym typeface="Roboto"/>
            </a:endParaRPr>
          </a:p>
        </p:txBody>
      </p:sp>
      <p:pic>
        <p:nvPicPr>
          <p:cNvPr id="720" name="Google Shape;720;p94"/>
          <p:cNvPicPr preferRelativeResize="0"/>
          <p:nvPr/>
        </p:nvPicPr>
        <p:blipFill>
          <a:blip r:embed="rId4">
            <a:alphaModFix/>
          </a:blip>
          <a:stretch>
            <a:fillRect/>
          </a:stretch>
        </p:blipFill>
        <p:spPr>
          <a:xfrm>
            <a:off x="2239975" y="310375"/>
            <a:ext cx="1237751" cy="1365000"/>
          </a:xfrm>
          <a:prstGeom prst="rect">
            <a:avLst/>
          </a:prstGeom>
          <a:noFill/>
          <a:ln>
            <a:noFill/>
          </a:ln>
        </p:spPr>
      </p:pic>
      <p:sp>
        <p:nvSpPr>
          <p:cNvPr id="721" name="Google Shape;721;p94"/>
          <p:cNvSpPr txBox="1"/>
          <p:nvPr/>
        </p:nvSpPr>
        <p:spPr>
          <a:xfrm>
            <a:off x="2040163" y="1675375"/>
            <a:ext cx="130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Haemoglobin</a:t>
            </a:r>
            <a:endParaRPr b="1">
              <a:solidFill>
                <a:schemeClr val="accent2"/>
              </a:solidFill>
              <a:latin typeface="Roboto"/>
              <a:ea typeface="Roboto"/>
              <a:cs typeface="Roboto"/>
              <a:sym typeface="Roboto"/>
            </a:endParaRPr>
          </a:p>
        </p:txBody>
      </p:sp>
      <p:pic>
        <p:nvPicPr>
          <p:cNvPr id="722" name="Google Shape;722;p94"/>
          <p:cNvPicPr preferRelativeResize="0"/>
          <p:nvPr/>
        </p:nvPicPr>
        <p:blipFill>
          <a:blip r:embed="rId5">
            <a:alphaModFix/>
          </a:blip>
          <a:stretch>
            <a:fillRect/>
          </a:stretch>
        </p:blipFill>
        <p:spPr>
          <a:xfrm>
            <a:off x="4109700" y="93775"/>
            <a:ext cx="1657375" cy="1657375"/>
          </a:xfrm>
          <a:prstGeom prst="rect">
            <a:avLst/>
          </a:prstGeom>
          <a:noFill/>
          <a:ln>
            <a:noFill/>
          </a:ln>
        </p:spPr>
      </p:pic>
      <p:sp>
        <p:nvSpPr>
          <p:cNvPr id="723" name="Google Shape;723;p94"/>
          <p:cNvSpPr txBox="1"/>
          <p:nvPr/>
        </p:nvSpPr>
        <p:spPr>
          <a:xfrm>
            <a:off x="3917250" y="1623100"/>
            <a:ext cx="184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Temperature Probes</a:t>
            </a:r>
            <a:endParaRPr b="1">
              <a:solidFill>
                <a:schemeClr val="accent2"/>
              </a:solidFill>
              <a:latin typeface="Roboto"/>
              <a:ea typeface="Roboto"/>
              <a:cs typeface="Roboto"/>
              <a:sym typeface="Roboto"/>
            </a:endParaRPr>
          </a:p>
        </p:txBody>
      </p:sp>
      <p:pic>
        <p:nvPicPr>
          <p:cNvPr id="724" name="Google Shape;724;p94"/>
          <p:cNvPicPr preferRelativeResize="0"/>
          <p:nvPr/>
        </p:nvPicPr>
        <p:blipFill>
          <a:blip r:embed="rId6">
            <a:alphaModFix/>
          </a:blip>
          <a:stretch>
            <a:fillRect/>
          </a:stretch>
        </p:blipFill>
        <p:spPr>
          <a:xfrm>
            <a:off x="163075" y="2418825"/>
            <a:ext cx="2143125" cy="2143125"/>
          </a:xfrm>
          <a:prstGeom prst="rect">
            <a:avLst/>
          </a:prstGeom>
          <a:noFill/>
          <a:ln>
            <a:noFill/>
          </a:ln>
        </p:spPr>
      </p:pic>
      <p:sp>
        <p:nvSpPr>
          <p:cNvPr id="725" name="Google Shape;725;p94"/>
          <p:cNvSpPr txBox="1"/>
          <p:nvPr/>
        </p:nvSpPr>
        <p:spPr>
          <a:xfrm>
            <a:off x="390175" y="4161750"/>
            <a:ext cx="150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Pulse Oximeter</a:t>
            </a:r>
            <a:endParaRPr b="1">
              <a:solidFill>
                <a:schemeClr val="accent2"/>
              </a:solidFill>
              <a:latin typeface="Roboto"/>
              <a:ea typeface="Roboto"/>
              <a:cs typeface="Roboto"/>
              <a:sym typeface="Roboto"/>
            </a:endParaRPr>
          </a:p>
        </p:txBody>
      </p:sp>
      <p:pic>
        <p:nvPicPr>
          <p:cNvPr id="726" name="Google Shape;726;p94"/>
          <p:cNvPicPr preferRelativeResize="0"/>
          <p:nvPr/>
        </p:nvPicPr>
        <p:blipFill>
          <a:blip r:embed="rId7">
            <a:alphaModFix/>
          </a:blip>
          <a:stretch>
            <a:fillRect/>
          </a:stretch>
        </p:blipFill>
        <p:spPr>
          <a:xfrm>
            <a:off x="2756150" y="2531399"/>
            <a:ext cx="1849800" cy="1508065"/>
          </a:xfrm>
          <a:prstGeom prst="rect">
            <a:avLst/>
          </a:prstGeom>
          <a:noFill/>
          <a:ln>
            <a:noFill/>
          </a:ln>
        </p:spPr>
      </p:pic>
      <p:sp>
        <p:nvSpPr>
          <p:cNvPr id="727" name="Google Shape;727;p94"/>
          <p:cNvSpPr txBox="1"/>
          <p:nvPr/>
        </p:nvSpPr>
        <p:spPr>
          <a:xfrm>
            <a:off x="2576150" y="4161750"/>
            <a:ext cx="22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Bio Chemistry Analyzer</a:t>
            </a:r>
            <a:endParaRPr b="1">
              <a:solidFill>
                <a:schemeClr val="accent2"/>
              </a:solidFill>
              <a:latin typeface="Roboto"/>
              <a:ea typeface="Roboto"/>
              <a:cs typeface="Roboto"/>
              <a:sym typeface="Roboto"/>
            </a:endParaRPr>
          </a:p>
        </p:txBody>
      </p:sp>
      <p:pic>
        <p:nvPicPr>
          <p:cNvPr id="728" name="Google Shape;728;p94"/>
          <p:cNvPicPr preferRelativeResize="0"/>
          <p:nvPr/>
        </p:nvPicPr>
        <p:blipFill rotWithShape="1">
          <a:blip r:embed="rId8">
            <a:alphaModFix/>
          </a:blip>
          <a:srcRect b="0" l="38755" r="0" t="0"/>
          <a:stretch/>
        </p:blipFill>
        <p:spPr>
          <a:xfrm>
            <a:off x="6837650" y="141261"/>
            <a:ext cx="1509300" cy="1478588"/>
          </a:xfrm>
          <a:prstGeom prst="rect">
            <a:avLst/>
          </a:prstGeom>
          <a:noFill/>
          <a:ln>
            <a:noFill/>
          </a:ln>
        </p:spPr>
      </p:pic>
      <p:sp>
        <p:nvSpPr>
          <p:cNvPr id="729" name="Google Shape;729;p94"/>
          <p:cNvSpPr txBox="1"/>
          <p:nvPr/>
        </p:nvSpPr>
        <p:spPr>
          <a:xfrm>
            <a:off x="7213100" y="1675363"/>
            <a:ext cx="10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BP Cuff</a:t>
            </a:r>
            <a:endParaRPr b="1">
              <a:solidFill>
                <a:schemeClr val="accent2"/>
              </a:solidFill>
              <a:latin typeface="Roboto"/>
              <a:ea typeface="Roboto"/>
              <a:cs typeface="Roboto"/>
              <a:sym typeface="Roboto"/>
            </a:endParaRPr>
          </a:p>
        </p:txBody>
      </p:sp>
      <p:pic>
        <p:nvPicPr>
          <p:cNvPr id="730" name="Google Shape;730;p94"/>
          <p:cNvPicPr preferRelativeResize="0"/>
          <p:nvPr/>
        </p:nvPicPr>
        <p:blipFill>
          <a:blip r:embed="rId9">
            <a:alphaModFix/>
          </a:blip>
          <a:stretch>
            <a:fillRect/>
          </a:stretch>
        </p:blipFill>
        <p:spPr>
          <a:xfrm>
            <a:off x="5007274" y="2581380"/>
            <a:ext cx="1638300" cy="1408120"/>
          </a:xfrm>
          <a:prstGeom prst="rect">
            <a:avLst/>
          </a:prstGeom>
          <a:noFill/>
          <a:ln>
            <a:noFill/>
          </a:ln>
        </p:spPr>
      </p:pic>
      <p:sp>
        <p:nvSpPr>
          <p:cNvPr id="731" name="Google Shape;731;p94"/>
          <p:cNvSpPr txBox="1"/>
          <p:nvPr/>
        </p:nvSpPr>
        <p:spPr>
          <a:xfrm>
            <a:off x="5007275" y="4161750"/>
            <a:ext cx="22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Arterial Blood Gas</a:t>
            </a:r>
            <a:endParaRPr b="1">
              <a:solidFill>
                <a:schemeClr val="accent2"/>
              </a:solidFill>
              <a:latin typeface="Roboto"/>
              <a:ea typeface="Roboto"/>
              <a:cs typeface="Roboto"/>
              <a:sym typeface="Roboto"/>
            </a:endParaRPr>
          </a:p>
        </p:txBody>
      </p:sp>
      <p:pic>
        <p:nvPicPr>
          <p:cNvPr id="732" name="Google Shape;732;p94"/>
          <p:cNvPicPr preferRelativeResize="0"/>
          <p:nvPr/>
        </p:nvPicPr>
        <p:blipFill>
          <a:blip r:embed="rId10">
            <a:alphaModFix/>
          </a:blip>
          <a:stretch>
            <a:fillRect/>
          </a:stretch>
        </p:blipFill>
        <p:spPr>
          <a:xfrm>
            <a:off x="7346450" y="2258827"/>
            <a:ext cx="1000499" cy="1780652"/>
          </a:xfrm>
          <a:prstGeom prst="rect">
            <a:avLst/>
          </a:prstGeom>
          <a:noFill/>
          <a:ln>
            <a:noFill/>
          </a:ln>
        </p:spPr>
      </p:pic>
      <p:sp>
        <p:nvSpPr>
          <p:cNvPr id="733" name="Google Shape;733;p94"/>
          <p:cNvSpPr txBox="1"/>
          <p:nvPr/>
        </p:nvSpPr>
        <p:spPr>
          <a:xfrm>
            <a:off x="7438400" y="4161750"/>
            <a:ext cx="108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Ventilator</a:t>
            </a:r>
            <a:endParaRPr b="1">
              <a:solidFill>
                <a:schemeClr val="accent2"/>
              </a:solidFill>
              <a:latin typeface="Roboto"/>
              <a:ea typeface="Roboto"/>
              <a:cs typeface="Roboto"/>
              <a:sym typeface="Robo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95"/>
          <p:cNvPicPr preferRelativeResize="0"/>
          <p:nvPr/>
        </p:nvPicPr>
        <p:blipFill>
          <a:blip r:embed="rId3">
            <a:alphaModFix/>
          </a:blip>
          <a:stretch>
            <a:fillRect/>
          </a:stretch>
        </p:blipFill>
        <p:spPr>
          <a:xfrm>
            <a:off x="104399" y="2293471"/>
            <a:ext cx="1843100" cy="2023965"/>
          </a:xfrm>
          <a:prstGeom prst="rect">
            <a:avLst/>
          </a:prstGeom>
          <a:noFill/>
          <a:ln>
            <a:noFill/>
          </a:ln>
        </p:spPr>
      </p:pic>
      <p:pic>
        <p:nvPicPr>
          <p:cNvPr id="739" name="Google Shape;739;p95"/>
          <p:cNvPicPr preferRelativeResize="0"/>
          <p:nvPr/>
        </p:nvPicPr>
        <p:blipFill>
          <a:blip r:embed="rId4">
            <a:alphaModFix/>
          </a:blip>
          <a:stretch>
            <a:fillRect/>
          </a:stretch>
        </p:blipFill>
        <p:spPr>
          <a:xfrm>
            <a:off x="2414675" y="2771850"/>
            <a:ext cx="2209800" cy="1524000"/>
          </a:xfrm>
          <a:prstGeom prst="rect">
            <a:avLst/>
          </a:prstGeom>
          <a:noFill/>
          <a:ln>
            <a:noFill/>
          </a:ln>
        </p:spPr>
      </p:pic>
      <p:pic>
        <p:nvPicPr>
          <p:cNvPr id="740" name="Google Shape;740;p95"/>
          <p:cNvPicPr preferRelativeResize="0"/>
          <p:nvPr/>
        </p:nvPicPr>
        <p:blipFill>
          <a:blip r:embed="rId5">
            <a:alphaModFix/>
          </a:blip>
          <a:stretch>
            <a:fillRect/>
          </a:stretch>
        </p:blipFill>
        <p:spPr>
          <a:xfrm>
            <a:off x="4279450" y="104401"/>
            <a:ext cx="1995003" cy="1496275"/>
          </a:xfrm>
          <a:prstGeom prst="rect">
            <a:avLst/>
          </a:prstGeom>
          <a:noFill/>
          <a:ln>
            <a:noFill/>
          </a:ln>
        </p:spPr>
      </p:pic>
      <p:pic>
        <p:nvPicPr>
          <p:cNvPr id="741" name="Google Shape;741;p95"/>
          <p:cNvPicPr preferRelativeResize="0"/>
          <p:nvPr/>
        </p:nvPicPr>
        <p:blipFill>
          <a:blip r:embed="rId6">
            <a:alphaModFix/>
          </a:blip>
          <a:stretch>
            <a:fillRect/>
          </a:stretch>
        </p:blipFill>
        <p:spPr>
          <a:xfrm>
            <a:off x="152400" y="152400"/>
            <a:ext cx="1843101" cy="1329025"/>
          </a:xfrm>
          <a:prstGeom prst="rect">
            <a:avLst/>
          </a:prstGeom>
          <a:noFill/>
          <a:ln>
            <a:noFill/>
          </a:ln>
        </p:spPr>
      </p:pic>
      <p:sp>
        <p:nvSpPr>
          <p:cNvPr id="742" name="Google Shape;742;p95"/>
          <p:cNvSpPr txBox="1"/>
          <p:nvPr/>
        </p:nvSpPr>
        <p:spPr>
          <a:xfrm>
            <a:off x="376450" y="160067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12 Lead ECG</a:t>
            </a:r>
            <a:endParaRPr b="1">
              <a:solidFill>
                <a:schemeClr val="accent2"/>
              </a:solidFill>
              <a:latin typeface="Roboto"/>
              <a:ea typeface="Roboto"/>
              <a:cs typeface="Roboto"/>
              <a:sym typeface="Roboto"/>
            </a:endParaRPr>
          </a:p>
        </p:txBody>
      </p:sp>
      <p:pic>
        <p:nvPicPr>
          <p:cNvPr id="743" name="Google Shape;743;p95"/>
          <p:cNvPicPr preferRelativeResize="0"/>
          <p:nvPr/>
        </p:nvPicPr>
        <p:blipFill>
          <a:blip r:embed="rId7">
            <a:alphaModFix/>
          </a:blip>
          <a:stretch>
            <a:fillRect/>
          </a:stretch>
        </p:blipFill>
        <p:spPr>
          <a:xfrm>
            <a:off x="2179925" y="104400"/>
            <a:ext cx="1628504" cy="1496275"/>
          </a:xfrm>
          <a:prstGeom prst="rect">
            <a:avLst/>
          </a:prstGeom>
          <a:noFill/>
          <a:ln>
            <a:noFill/>
          </a:ln>
        </p:spPr>
      </p:pic>
      <p:sp>
        <p:nvSpPr>
          <p:cNvPr id="744" name="Google Shape;744;p95"/>
          <p:cNvSpPr txBox="1"/>
          <p:nvPr/>
        </p:nvSpPr>
        <p:spPr>
          <a:xfrm>
            <a:off x="2179925" y="160067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5</a:t>
            </a:r>
            <a:r>
              <a:rPr b="1" lang="en">
                <a:solidFill>
                  <a:schemeClr val="accent2"/>
                </a:solidFill>
                <a:latin typeface="Roboto"/>
                <a:ea typeface="Roboto"/>
                <a:cs typeface="Roboto"/>
                <a:sym typeface="Roboto"/>
              </a:rPr>
              <a:t> Lead ECG</a:t>
            </a:r>
            <a:endParaRPr b="1">
              <a:solidFill>
                <a:schemeClr val="accent2"/>
              </a:solidFill>
              <a:latin typeface="Roboto"/>
              <a:ea typeface="Roboto"/>
              <a:cs typeface="Roboto"/>
              <a:sym typeface="Roboto"/>
            </a:endParaRPr>
          </a:p>
        </p:txBody>
      </p:sp>
      <p:sp>
        <p:nvSpPr>
          <p:cNvPr id="745" name="Google Shape;745;p95"/>
          <p:cNvSpPr txBox="1"/>
          <p:nvPr/>
        </p:nvSpPr>
        <p:spPr>
          <a:xfrm>
            <a:off x="4572000" y="160067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Fetal Monitor</a:t>
            </a:r>
            <a:endParaRPr b="1">
              <a:solidFill>
                <a:schemeClr val="accent2"/>
              </a:solidFill>
              <a:latin typeface="Roboto"/>
              <a:ea typeface="Roboto"/>
              <a:cs typeface="Roboto"/>
              <a:sym typeface="Roboto"/>
            </a:endParaRPr>
          </a:p>
        </p:txBody>
      </p:sp>
      <p:sp>
        <p:nvSpPr>
          <p:cNvPr id="746" name="Google Shape;746;p95"/>
          <p:cNvSpPr txBox="1"/>
          <p:nvPr/>
        </p:nvSpPr>
        <p:spPr>
          <a:xfrm>
            <a:off x="7437350" y="160067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Otoscope</a:t>
            </a:r>
            <a:endParaRPr b="1">
              <a:solidFill>
                <a:schemeClr val="accent2"/>
              </a:solidFill>
              <a:latin typeface="Roboto"/>
              <a:ea typeface="Roboto"/>
              <a:cs typeface="Roboto"/>
              <a:sym typeface="Roboto"/>
            </a:endParaRPr>
          </a:p>
        </p:txBody>
      </p:sp>
      <p:sp>
        <p:nvSpPr>
          <p:cNvPr id="747" name="Google Shape;747;p95"/>
          <p:cNvSpPr txBox="1"/>
          <p:nvPr/>
        </p:nvSpPr>
        <p:spPr>
          <a:xfrm>
            <a:off x="424450" y="431742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Spirometer</a:t>
            </a:r>
            <a:endParaRPr b="1">
              <a:solidFill>
                <a:schemeClr val="accent2"/>
              </a:solidFill>
              <a:latin typeface="Roboto"/>
              <a:ea typeface="Roboto"/>
              <a:cs typeface="Roboto"/>
              <a:sym typeface="Roboto"/>
            </a:endParaRPr>
          </a:p>
        </p:txBody>
      </p:sp>
      <p:sp>
        <p:nvSpPr>
          <p:cNvPr id="748" name="Google Shape;748;p95"/>
          <p:cNvSpPr txBox="1"/>
          <p:nvPr/>
        </p:nvSpPr>
        <p:spPr>
          <a:xfrm>
            <a:off x="2980450" y="4317425"/>
            <a:ext cx="129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IR Gun </a:t>
            </a:r>
            <a:endParaRPr b="1">
              <a:solidFill>
                <a:schemeClr val="accent2"/>
              </a:solidFill>
              <a:latin typeface="Roboto"/>
              <a:ea typeface="Roboto"/>
              <a:cs typeface="Roboto"/>
              <a:sym typeface="Roboto"/>
            </a:endParaRPr>
          </a:p>
        </p:txBody>
      </p:sp>
      <p:sp>
        <p:nvSpPr>
          <p:cNvPr id="749" name="Google Shape;749;p95"/>
          <p:cNvSpPr txBox="1"/>
          <p:nvPr/>
        </p:nvSpPr>
        <p:spPr>
          <a:xfrm>
            <a:off x="4865675" y="4317425"/>
            <a:ext cx="22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Roboto"/>
                <a:ea typeface="Roboto"/>
                <a:cs typeface="Roboto"/>
                <a:sym typeface="Roboto"/>
              </a:rPr>
              <a:t>Multi parameter monitor</a:t>
            </a:r>
            <a:endParaRPr b="1">
              <a:solidFill>
                <a:schemeClr val="accent2"/>
              </a:solidFill>
              <a:latin typeface="Roboto"/>
              <a:ea typeface="Roboto"/>
              <a:cs typeface="Roboto"/>
              <a:sym typeface="Roboto"/>
            </a:endParaRPr>
          </a:p>
        </p:txBody>
      </p:sp>
      <p:pic>
        <p:nvPicPr>
          <p:cNvPr id="750" name="Google Shape;750;p95"/>
          <p:cNvPicPr preferRelativeResize="0"/>
          <p:nvPr/>
        </p:nvPicPr>
        <p:blipFill>
          <a:blip r:embed="rId8">
            <a:alphaModFix/>
          </a:blip>
          <a:stretch>
            <a:fillRect/>
          </a:stretch>
        </p:blipFill>
        <p:spPr>
          <a:xfrm>
            <a:off x="6511275" y="152388"/>
            <a:ext cx="2438298" cy="1547750"/>
          </a:xfrm>
          <a:prstGeom prst="rect">
            <a:avLst/>
          </a:prstGeom>
          <a:noFill/>
          <a:ln>
            <a:noFill/>
          </a:ln>
        </p:spPr>
      </p:pic>
      <p:pic>
        <p:nvPicPr>
          <p:cNvPr id="751" name="Google Shape;751;p95"/>
          <p:cNvPicPr preferRelativeResize="0"/>
          <p:nvPr/>
        </p:nvPicPr>
        <p:blipFill>
          <a:blip r:embed="rId9">
            <a:alphaModFix/>
          </a:blip>
          <a:stretch>
            <a:fillRect/>
          </a:stretch>
        </p:blipFill>
        <p:spPr>
          <a:xfrm>
            <a:off x="4808875" y="2452075"/>
            <a:ext cx="2141404" cy="20117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55" name="Shape 755"/>
        <p:cNvGrpSpPr/>
        <p:nvPr/>
      </p:nvGrpSpPr>
      <p:grpSpPr>
        <a:xfrm>
          <a:off x="0" y="0"/>
          <a:ext cx="0" cy="0"/>
          <a:chOff x="0" y="0"/>
          <a:chExt cx="0" cy="0"/>
        </a:xfrm>
      </p:grpSpPr>
      <p:sp>
        <p:nvSpPr>
          <p:cNvPr id="756" name="Google Shape;756;p96"/>
          <p:cNvSpPr txBox="1"/>
          <p:nvPr>
            <p:ph type="title"/>
          </p:nvPr>
        </p:nvSpPr>
        <p:spPr>
          <a:xfrm>
            <a:off x="3066375" y="-18350"/>
            <a:ext cx="29751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Artificial Intelligence</a:t>
            </a:r>
            <a:endParaRPr b="1" sz="2200"/>
          </a:p>
        </p:txBody>
      </p:sp>
      <p:sp>
        <p:nvSpPr>
          <p:cNvPr id="757" name="Google Shape;757;p96"/>
          <p:cNvSpPr txBox="1"/>
          <p:nvPr/>
        </p:nvSpPr>
        <p:spPr>
          <a:xfrm>
            <a:off x="225600" y="6814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chemeClr val="accent2"/>
                </a:solidFill>
                <a:latin typeface="Times New Roman"/>
                <a:ea typeface="Times New Roman"/>
                <a:cs typeface="Times New Roman"/>
                <a:sym typeface="Times New Roman"/>
              </a:rPr>
              <a:t>Medication advice tool:</a:t>
            </a:r>
            <a:endParaRPr b="1" sz="1800" u="sng">
              <a:solidFill>
                <a:schemeClr val="accent2"/>
              </a:solidFill>
            </a:endParaRPr>
          </a:p>
        </p:txBody>
      </p:sp>
      <p:sp>
        <p:nvSpPr>
          <p:cNvPr id="758" name="Google Shape;758;p96"/>
          <p:cNvSpPr txBox="1"/>
          <p:nvPr/>
        </p:nvSpPr>
        <p:spPr>
          <a:xfrm>
            <a:off x="-222575" y="1112550"/>
            <a:ext cx="9230400" cy="895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b="1" lang="en">
                <a:latin typeface="Times New Roman"/>
                <a:ea typeface="Times New Roman"/>
                <a:cs typeface="Times New Roman"/>
                <a:sym typeface="Times New Roman"/>
              </a:rPr>
              <a:t>Gone are the days of sifting through extensive medication lists. With MedJacket, input the diagnosis and witness the device's intelligent algorithm generate tailored medication suggestions. This not only expedites decision-making but ensures that patients receive the most suitable treatment promptly.</a:t>
            </a:r>
            <a:endParaRPr b="1">
              <a:latin typeface="Times New Roman"/>
              <a:ea typeface="Times New Roman"/>
              <a:cs typeface="Times New Roman"/>
              <a:sym typeface="Times New Roman"/>
            </a:endParaRPr>
          </a:p>
        </p:txBody>
      </p:sp>
      <p:sp>
        <p:nvSpPr>
          <p:cNvPr id="759" name="Google Shape;759;p96"/>
          <p:cNvSpPr txBox="1"/>
          <p:nvPr/>
        </p:nvSpPr>
        <p:spPr>
          <a:xfrm>
            <a:off x="-222575" y="2008350"/>
            <a:ext cx="9144000" cy="1332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0"/>
              </a:spcAft>
              <a:buNone/>
            </a:pPr>
            <a:r>
              <a:rPr b="1" lang="en" sz="1600" u="sng">
                <a:solidFill>
                  <a:schemeClr val="accent2"/>
                </a:solidFill>
                <a:latin typeface="Times New Roman"/>
                <a:ea typeface="Times New Roman"/>
                <a:cs typeface="Times New Roman"/>
                <a:sym typeface="Times New Roman"/>
              </a:rPr>
              <a:t>Pathology advice tool:</a:t>
            </a:r>
            <a:endParaRPr b="1" sz="1600" u="sng">
              <a:solidFill>
                <a:schemeClr val="accent2"/>
              </a:solidFill>
              <a:latin typeface="Times New Roman"/>
              <a:ea typeface="Times New Roman"/>
              <a:cs typeface="Times New Roman"/>
              <a:sym typeface="Times New Roman"/>
            </a:endParaRPr>
          </a:p>
          <a:p>
            <a:pPr indent="0" lvl="0" marL="457200" rtl="0" algn="l">
              <a:lnSpc>
                <a:spcPct val="115000"/>
              </a:lnSpc>
              <a:spcBef>
                <a:spcPts val="1200"/>
              </a:spcBef>
              <a:spcAft>
                <a:spcPts val="1200"/>
              </a:spcAft>
              <a:buNone/>
            </a:pPr>
            <a:r>
              <a:rPr b="1" lang="en">
                <a:latin typeface="Times New Roman"/>
                <a:ea typeface="Times New Roman"/>
                <a:cs typeface="Times New Roman"/>
                <a:sym typeface="Times New Roman"/>
              </a:rPr>
              <a:t>MedJacket sets a new standard in convenience and efficiency. All essential pathology tests are meticulously predefined within the device. This means that healthcare providers have immediate access to a comprehensive list of tests, eliminating the need for manual searches or referrals.</a:t>
            </a:r>
            <a:endParaRPr b="1">
              <a:latin typeface="Times New Roman"/>
              <a:ea typeface="Times New Roman"/>
              <a:cs typeface="Times New Roman"/>
              <a:sym typeface="Times New Roman"/>
            </a:endParaRPr>
          </a:p>
        </p:txBody>
      </p:sp>
      <p:sp>
        <p:nvSpPr>
          <p:cNvPr id="760" name="Google Shape;760;p96"/>
          <p:cNvSpPr txBox="1"/>
          <p:nvPr/>
        </p:nvSpPr>
        <p:spPr>
          <a:xfrm>
            <a:off x="225600" y="3238800"/>
            <a:ext cx="75978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u="sng">
                <a:solidFill>
                  <a:schemeClr val="accent2"/>
                </a:solidFill>
                <a:latin typeface="Times New Roman"/>
                <a:ea typeface="Times New Roman"/>
                <a:cs typeface="Times New Roman"/>
                <a:sym typeface="Times New Roman"/>
              </a:rPr>
              <a:t>Prescription:</a:t>
            </a:r>
            <a:endParaRPr b="1" sz="1600" u="sng">
              <a:solidFill>
                <a:schemeClr val="accent2"/>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In our mission to redefine healthcare technology, MedJacket introduces a groundbreaking feature that enhances patient communication and convenience. Our advanced software allows healthcare providers to effortlessly send prescriptions and health reports directly to patients, offering multiple options for delivery.With MedJacket, providing patients with their prescriptions and health reports has never been easier.</a:t>
            </a:r>
            <a:r>
              <a:rPr b="1" lang="en" sz="1000">
                <a:latin typeface="Times New Roman"/>
                <a:ea typeface="Times New Roman"/>
                <a:cs typeface="Times New Roman"/>
                <a:sym typeface="Times New Roman"/>
              </a:rPr>
              <a:t> </a:t>
            </a:r>
            <a:endParaRPr b="1">
              <a:latin typeface="Times New Roman"/>
              <a:ea typeface="Times New Roman"/>
              <a:cs typeface="Times New Roman"/>
              <a:sym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64" name="Shape 764"/>
        <p:cNvGrpSpPr/>
        <p:nvPr/>
      </p:nvGrpSpPr>
      <p:grpSpPr>
        <a:xfrm>
          <a:off x="0" y="0"/>
          <a:ext cx="0" cy="0"/>
          <a:chOff x="0" y="0"/>
          <a:chExt cx="0" cy="0"/>
        </a:xfrm>
      </p:grpSpPr>
      <p:pic>
        <p:nvPicPr>
          <p:cNvPr id="765" name="Google Shape;765;p97"/>
          <p:cNvPicPr preferRelativeResize="0"/>
          <p:nvPr/>
        </p:nvPicPr>
        <p:blipFill rotWithShape="1">
          <a:blip r:embed="rId3">
            <a:alphaModFix/>
          </a:blip>
          <a:srcRect b="0" l="0" r="0" t="6794"/>
          <a:stretch/>
        </p:blipFill>
        <p:spPr>
          <a:xfrm>
            <a:off x="123125" y="736300"/>
            <a:ext cx="8897749" cy="39239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69" name="Shape 769"/>
        <p:cNvGrpSpPr/>
        <p:nvPr/>
      </p:nvGrpSpPr>
      <p:grpSpPr>
        <a:xfrm>
          <a:off x="0" y="0"/>
          <a:ext cx="0" cy="0"/>
          <a:chOff x="0" y="0"/>
          <a:chExt cx="0" cy="0"/>
        </a:xfrm>
      </p:grpSpPr>
      <p:pic>
        <p:nvPicPr>
          <p:cNvPr id="770" name="Google Shape;770;p98"/>
          <p:cNvPicPr preferRelativeResize="0"/>
          <p:nvPr/>
        </p:nvPicPr>
        <p:blipFill>
          <a:blip r:embed="rId3">
            <a:alphaModFix/>
          </a:blip>
          <a:stretch>
            <a:fillRect/>
          </a:stretch>
        </p:blipFill>
        <p:spPr>
          <a:xfrm>
            <a:off x="365825" y="478825"/>
            <a:ext cx="8501901" cy="44621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74" name="Shape 774"/>
        <p:cNvGrpSpPr/>
        <p:nvPr/>
      </p:nvGrpSpPr>
      <p:grpSpPr>
        <a:xfrm>
          <a:off x="0" y="0"/>
          <a:ext cx="0" cy="0"/>
          <a:chOff x="0" y="0"/>
          <a:chExt cx="0" cy="0"/>
        </a:xfrm>
      </p:grpSpPr>
      <p:sp>
        <p:nvSpPr>
          <p:cNvPr id="775" name="Google Shape;775;p99"/>
          <p:cNvSpPr txBox="1"/>
          <p:nvPr>
            <p:ph type="title"/>
          </p:nvPr>
        </p:nvSpPr>
        <p:spPr>
          <a:xfrm>
            <a:off x="3235575" y="0"/>
            <a:ext cx="35298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Ambulance Module</a:t>
            </a:r>
            <a:endParaRPr b="1" sz="2200"/>
          </a:p>
        </p:txBody>
      </p:sp>
      <p:sp>
        <p:nvSpPr>
          <p:cNvPr id="776" name="Google Shape;776;p99"/>
          <p:cNvSpPr/>
          <p:nvPr/>
        </p:nvSpPr>
        <p:spPr>
          <a:xfrm>
            <a:off x="3863964" y="2289188"/>
            <a:ext cx="1931526" cy="991980"/>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Roboto"/>
                <a:ea typeface="Roboto"/>
                <a:cs typeface="Roboto"/>
                <a:sym typeface="Roboto"/>
              </a:rPr>
              <a:t>Ambulance Module</a:t>
            </a:r>
            <a:endParaRPr sz="2000">
              <a:solidFill>
                <a:schemeClr val="lt1"/>
              </a:solidFill>
              <a:latin typeface="Roboto"/>
              <a:ea typeface="Roboto"/>
              <a:cs typeface="Roboto"/>
              <a:sym typeface="Roboto"/>
            </a:endParaRPr>
          </a:p>
        </p:txBody>
      </p:sp>
      <p:sp>
        <p:nvSpPr>
          <p:cNvPr id="777" name="Google Shape;777;p99"/>
          <p:cNvSpPr/>
          <p:nvPr/>
        </p:nvSpPr>
        <p:spPr>
          <a:xfrm>
            <a:off x="942051" y="955738"/>
            <a:ext cx="1931526" cy="991980"/>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 sz="700">
                <a:latin typeface="Times New Roman"/>
                <a:ea typeface="Times New Roman"/>
                <a:cs typeface="Times New Roman"/>
                <a:sym typeface="Times New Roman"/>
              </a:rPr>
              <a:t>   </a:t>
            </a:r>
            <a:r>
              <a:rPr lang="en" sz="400">
                <a:latin typeface="Times New Roman"/>
                <a:ea typeface="Times New Roman"/>
                <a:cs typeface="Times New Roman"/>
                <a:sym typeface="Times New Roman"/>
              </a:rPr>
              <a:t>  </a:t>
            </a:r>
            <a:r>
              <a:rPr lang="en" sz="1700">
                <a:solidFill>
                  <a:schemeClr val="lt1"/>
                </a:solidFill>
                <a:latin typeface="Times New Roman"/>
                <a:ea typeface="Times New Roman"/>
                <a:cs typeface="Times New Roman"/>
                <a:sym typeface="Times New Roman"/>
              </a:rPr>
              <a:t>GPS Integration</a:t>
            </a:r>
            <a:endParaRPr sz="1700">
              <a:solidFill>
                <a:schemeClr val="lt1"/>
              </a:solidFill>
              <a:latin typeface="Times New Roman"/>
              <a:ea typeface="Times New Roman"/>
              <a:cs typeface="Times New Roman"/>
              <a:sym typeface="Times New Roman"/>
            </a:endParaRPr>
          </a:p>
          <a:p>
            <a:pPr indent="0" lvl="0" marL="0" rtl="0" algn="ctr">
              <a:spcBef>
                <a:spcPts val="1200"/>
              </a:spcBef>
              <a:spcAft>
                <a:spcPts val="0"/>
              </a:spcAft>
              <a:buNone/>
            </a:pPr>
            <a:r>
              <a:t/>
            </a:r>
            <a:endParaRPr sz="2000">
              <a:solidFill>
                <a:schemeClr val="lt1"/>
              </a:solidFill>
              <a:latin typeface="Roboto"/>
              <a:ea typeface="Roboto"/>
              <a:cs typeface="Roboto"/>
              <a:sym typeface="Roboto"/>
            </a:endParaRPr>
          </a:p>
        </p:txBody>
      </p:sp>
      <p:sp>
        <p:nvSpPr>
          <p:cNvPr id="778" name="Google Shape;778;p99"/>
          <p:cNvSpPr/>
          <p:nvPr/>
        </p:nvSpPr>
        <p:spPr>
          <a:xfrm>
            <a:off x="6344676" y="769213"/>
            <a:ext cx="1931526" cy="991980"/>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Times New Roman"/>
                <a:ea typeface="Times New Roman"/>
                <a:cs typeface="Times New Roman"/>
                <a:sym typeface="Times New Roman"/>
              </a:rPr>
              <a:t>Patient Virtual View</a:t>
            </a:r>
            <a:endParaRPr sz="1800">
              <a:solidFill>
                <a:schemeClr val="lt1"/>
              </a:solidFill>
              <a:latin typeface="Times New Roman"/>
              <a:ea typeface="Times New Roman"/>
              <a:cs typeface="Times New Roman"/>
              <a:sym typeface="Times New Roman"/>
            </a:endParaRPr>
          </a:p>
        </p:txBody>
      </p:sp>
      <p:sp>
        <p:nvSpPr>
          <p:cNvPr id="779" name="Google Shape;779;p99"/>
          <p:cNvSpPr/>
          <p:nvPr/>
        </p:nvSpPr>
        <p:spPr>
          <a:xfrm>
            <a:off x="1033426" y="3709788"/>
            <a:ext cx="1931526" cy="991980"/>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Times New Roman"/>
                <a:ea typeface="Times New Roman"/>
                <a:cs typeface="Times New Roman"/>
                <a:sym typeface="Times New Roman"/>
              </a:rPr>
              <a:t>List of Devices Present in Ambulance</a:t>
            </a:r>
            <a:r>
              <a:rPr lang="en" sz="2000">
                <a:solidFill>
                  <a:schemeClr val="lt1"/>
                </a:solidFill>
                <a:latin typeface="Times New Roman"/>
                <a:ea typeface="Times New Roman"/>
                <a:cs typeface="Times New Roman"/>
                <a:sym typeface="Times New Roman"/>
              </a:rPr>
              <a:t> </a:t>
            </a:r>
            <a:endParaRPr sz="2000">
              <a:solidFill>
                <a:schemeClr val="lt1"/>
              </a:solidFill>
              <a:latin typeface="Times New Roman"/>
              <a:ea typeface="Times New Roman"/>
              <a:cs typeface="Times New Roman"/>
              <a:sym typeface="Times New Roman"/>
            </a:endParaRPr>
          </a:p>
        </p:txBody>
      </p:sp>
      <p:sp>
        <p:nvSpPr>
          <p:cNvPr id="780" name="Google Shape;780;p99"/>
          <p:cNvSpPr/>
          <p:nvPr/>
        </p:nvSpPr>
        <p:spPr>
          <a:xfrm>
            <a:off x="6468076" y="3709788"/>
            <a:ext cx="1931526" cy="991980"/>
          </a:xfrm>
          <a:prstGeom prst="flowChartTerminator">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Times New Roman"/>
                <a:ea typeface="Times New Roman"/>
                <a:cs typeface="Times New Roman"/>
                <a:sym typeface="Times New Roman"/>
              </a:rPr>
              <a:t>Hospitalization</a:t>
            </a:r>
            <a:endParaRPr sz="1800">
              <a:solidFill>
                <a:schemeClr val="lt1"/>
              </a:solidFill>
              <a:latin typeface="Times New Roman"/>
              <a:ea typeface="Times New Roman"/>
              <a:cs typeface="Times New Roman"/>
              <a:sym typeface="Times New Roman"/>
            </a:endParaRPr>
          </a:p>
        </p:txBody>
      </p:sp>
      <p:cxnSp>
        <p:nvCxnSpPr>
          <p:cNvPr id="781" name="Google Shape;781;p99"/>
          <p:cNvCxnSpPr/>
          <p:nvPr/>
        </p:nvCxnSpPr>
        <p:spPr>
          <a:xfrm>
            <a:off x="2849200" y="1664700"/>
            <a:ext cx="1120500" cy="789600"/>
          </a:xfrm>
          <a:prstGeom prst="straightConnector1">
            <a:avLst/>
          </a:prstGeom>
          <a:noFill/>
          <a:ln cap="flat" cmpd="sng" w="9525">
            <a:solidFill>
              <a:schemeClr val="dk2"/>
            </a:solidFill>
            <a:prstDash val="solid"/>
            <a:round/>
            <a:headEnd len="med" w="med" type="none"/>
            <a:tailEnd len="med" w="med" type="none"/>
          </a:ln>
        </p:spPr>
      </p:cxnSp>
      <p:cxnSp>
        <p:nvCxnSpPr>
          <p:cNvPr id="782" name="Google Shape;782;p99"/>
          <p:cNvCxnSpPr/>
          <p:nvPr/>
        </p:nvCxnSpPr>
        <p:spPr>
          <a:xfrm flipH="1">
            <a:off x="5634390" y="1707578"/>
            <a:ext cx="875100" cy="650700"/>
          </a:xfrm>
          <a:prstGeom prst="straightConnector1">
            <a:avLst/>
          </a:prstGeom>
          <a:noFill/>
          <a:ln cap="flat" cmpd="sng" w="9525">
            <a:solidFill>
              <a:schemeClr val="dk2"/>
            </a:solidFill>
            <a:prstDash val="solid"/>
            <a:round/>
            <a:headEnd len="med" w="med" type="none"/>
            <a:tailEnd len="med" w="med" type="none"/>
          </a:ln>
        </p:spPr>
      </p:cxnSp>
      <p:cxnSp>
        <p:nvCxnSpPr>
          <p:cNvPr id="783" name="Google Shape;783;p99"/>
          <p:cNvCxnSpPr>
            <a:stCxn id="779" idx="3"/>
          </p:cNvCxnSpPr>
          <p:nvPr/>
        </p:nvCxnSpPr>
        <p:spPr>
          <a:xfrm flipH="1" rot="10800000">
            <a:off x="2964952" y="3233478"/>
            <a:ext cx="1100700" cy="972300"/>
          </a:xfrm>
          <a:prstGeom prst="straightConnector1">
            <a:avLst/>
          </a:prstGeom>
          <a:noFill/>
          <a:ln cap="flat" cmpd="sng" w="9525">
            <a:solidFill>
              <a:schemeClr val="dk2"/>
            </a:solidFill>
            <a:prstDash val="solid"/>
            <a:round/>
            <a:headEnd len="med" w="med" type="none"/>
            <a:tailEnd len="med" w="med" type="none"/>
          </a:ln>
        </p:spPr>
      </p:cxnSp>
      <p:cxnSp>
        <p:nvCxnSpPr>
          <p:cNvPr id="784" name="Google Shape;784;p99"/>
          <p:cNvCxnSpPr/>
          <p:nvPr/>
        </p:nvCxnSpPr>
        <p:spPr>
          <a:xfrm rot="10800000">
            <a:off x="5623600" y="3211875"/>
            <a:ext cx="864600" cy="811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88" name="Shape 788"/>
        <p:cNvGrpSpPr/>
        <p:nvPr/>
      </p:nvGrpSpPr>
      <p:grpSpPr>
        <a:xfrm>
          <a:off x="0" y="0"/>
          <a:ext cx="0" cy="0"/>
          <a:chOff x="0" y="0"/>
          <a:chExt cx="0" cy="0"/>
        </a:xfrm>
      </p:grpSpPr>
      <p:sp>
        <p:nvSpPr>
          <p:cNvPr id="789" name="Google Shape;789;p100"/>
          <p:cNvSpPr txBox="1"/>
          <p:nvPr/>
        </p:nvSpPr>
        <p:spPr>
          <a:xfrm>
            <a:off x="-426825" y="85350"/>
            <a:ext cx="9305100" cy="1616100"/>
          </a:xfrm>
          <a:prstGeom prst="rect">
            <a:avLst/>
          </a:prstGeom>
          <a:noFill/>
          <a:ln>
            <a:noFill/>
          </a:ln>
        </p:spPr>
        <p:txBody>
          <a:bodyPr anchorCtr="0" anchor="t" bIns="91425" lIns="91425" spcFirstLastPara="1" rIns="91425" wrap="square" tIns="91425">
            <a:spAutoFit/>
          </a:bodyPr>
          <a:lstStyle/>
          <a:p>
            <a:pPr indent="0" lvl="0" marL="685800" rtl="0" algn="l">
              <a:lnSpc>
                <a:spcPct val="115000"/>
              </a:lnSpc>
              <a:spcBef>
                <a:spcPts val="1200"/>
              </a:spcBef>
              <a:spcAft>
                <a:spcPts val="0"/>
              </a:spcAft>
              <a:buNone/>
            </a:pPr>
            <a:r>
              <a:rPr b="1" lang="en" sz="1800" u="sng">
                <a:solidFill>
                  <a:schemeClr val="accent2"/>
                </a:solidFill>
                <a:latin typeface="Times New Roman"/>
                <a:ea typeface="Times New Roman"/>
                <a:cs typeface="Times New Roman"/>
                <a:sym typeface="Times New Roman"/>
              </a:rPr>
              <a:t>GPS Integration:</a:t>
            </a:r>
            <a:endParaRPr sz="1000">
              <a:latin typeface="Times New Roman"/>
              <a:ea typeface="Times New Roman"/>
              <a:cs typeface="Times New Roman"/>
              <a:sym typeface="Times New Roman"/>
            </a:endParaRPr>
          </a:p>
          <a:p>
            <a:pPr indent="0" lvl="0" marL="685800" rtl="0" algn="l">
              <a:lnSpc>
                <a:spcPct val="115000"/>
              </a:lnSpc>
              <a:spcBef>
                <a:spcPts val="1200"/>
              </a:spcBef>
              <a:spcAft>
                <a:spcPts val="1200"/>
              </a:spcAft>
              <a:buNone/>
            </a:pPr>
            <a:r>
              <a:rPr b="1" lang="en">
                <a:latin typeface="Times New Roman"/>
                <a:ea typeface="Times New Roman"/>
                <a:cs typeface="Times New Roman"/>
                <a:sym typeface="Times New Roman"/>
              </a:rPr>
              <a:t>The module incorporates GPS technology, allowing for real-time tracking of the ambulance's location. Dispatchers and medical teams can monitor the precise position of the ambulance throughout its journey. This feature enables efficient navigation and helps in providing accurate arrival time estimates to the patient's location.</a:t>
            </a:r>
            <a:endParaRPr b="1">
              <a:latin typeface="Times New Roman"/>
              <a:ea typeface="Times New Roman"/>
              <a:cs typeface="Times New Roman"/>
              <a:sym typeface="Times New Roman"/>
            </a:endParaRPr>
          </a:p>
        </p:txBody>
      </p:sp>
      <p:sp>
        <p:nvSpPr>
          <p:cNvPr id="790" name="Google Shape;790;p100"/>
          <p:cNvSpPr txBox="1"/>
          <p:nvPr/>
        </p:nvSpPr>
        <p:spPr>
          <a:xfrm>
            <a:off x="-426825" y="1658750"/>
            <a:ext cx="8558400" cy="1616100"/>
          </a:xfrm>
          <a:prstGeom prst="rect">
            <a:avLst/>
          </a:prstGeom>
          <a:noFill/>
          <a:ln>
            <a:noFill/>
          </a:ln>
        </p:spPr>
        <p:txBody>
          <a:bodyPr anchorCtr="0" anchor="t" bIns="91425" lIns="91425" spcFirstLastPara="1" rIns="91425" wrap="square" tIns="91425">
            <a:spAutoFit/>
          </a:bodyPr>
          <a:lstStyle/>
          <a:p>
            <a:pPr indent="0" lvl="0" marL="685800" rtl="0" algn="l">
              <a:lnSpc>
                <a:spcPct val="115000"/>
              </a:lnSpc>
              <a:spcBef>
                <a:spcPts val="1200"/>
              </a:spcBef>
              <a:spcAft>
                <a:spcPts val="0"/>
              </a:spcAft>
              <a:buNone/>
            </a:pPr>
            <a:r>
              <a:rPr b="1" lang="en" sz="1800" u="sng">
                <a:solidFill>
                  <a:schemeClr val="accent2"/>
                </a:solidFill>
                <a:latin typeface="Times New Roman"/>
                <a:ea typeface="Times New Roman"/>
                <a:cs typeface="Times New Roman"/>
                <a:sym typeface="Times New Roman"/>
              </a:rPr>
              <a:t>Patient Virtual View:</a:t>
            </a:r>
            <a:endParaRPr sz="1000">
              <a:latin typeface="Times New Roman"/>
              <a:ea typeface="Times New Roman"/>
              <a:cs typeface="Times New Roman"/>
              <a:sym typeface="Times New Roman"/>
            </a:endParaRPr>
          </a:p>
          <a:p>
            <a:pPr indent="0" lvl="0" marL="685800" rtl="0" algn="l">
              <a:lnSpc>
                <a:spcPct val="115000"/>
              </a:lnSpc>
              <a:spcBef>
                <a:spcPts val="1200"/>
              </a:spcBef>
              <a:spcAft>
                <a:spcPts val="1200"/>
              </a:spcAft>
              <a:buNone/>
            </a:pPr>
            <a:r>
              <a:rPr b="1" lang="en">
                <a:latin typeface="Times New Roman"/>
                <a:ea typeface="Times New Roman"/>
                <a:cs typeface="Times New Roman"/>
                <a:sym typeface="Times New Roman"/>
              </a:rPr>
              <a:t>The module includes a camera integration system within the ambulance, providing a live visual feed of the patient's condition to the medical team. This allows for immediate assessment and triage, enabling healthcare providers to prepare and allocate appropriate resources before arriving at the scene.</a:t>
            </a:r>
            <a:endParaRPr b="1">
              <a:latin typeface="Times New Roman"/>
              <a:ea typeface="Times New Roman"/>
              <a:cs typeface="Times New Roman"/>
              <a:sym typeface="Times New Roman"/>
            </a:endParaRPr>
          </a:p>
        </p:txBody>
      </p:sp>
      <p:sp>
        <p:nvSpPr>
          <p:cNvPr id="791" name="Google Shape;791;p100"/>
          <p:cNvSpPr txBox="1"/>
          <p:nvPr/>
        </p:nvSpPr>
        <p:spPr>
          <a:xfrm>
            <a:off x="-426825" y="3328200"/>
            <a:ext cx="8238300" cy="1368300"/>
          </a:xfrm>
          <a:prstGeom prst="rect">
            <a:avLst/>
          </a:prstGeom>
          <a:noFill/>
          <a:ln>
            <a:noFill/>
          </a:ln>
        </p:spPr>
        <p:txBody>
          <a:bodyPr anchorCtr="0" anchor="t" bIns="91425" lIns="91425" spcFirstLastPara="1" rIns="91425" wrap="square" tIns="91425">
            <a:spAutoFit/>
          </a:bodyPr>
          <a:lstStyle/>
          <a:p>
            <a:pPr indent="0" lvl="0" marL="685800" rtl="0" algn="l">
              <a:lnSpc>
                <a:spcPct val="115000"/>
              </a:lnSpc>
              <a:spcBef>
                <a:spcPts val="1200"/>
              </a:spcBef>
              <a:spcAft>
                <a:spcPts val="0"/>
              </a:spcAft>
              <a:buNone/>
            </a:pPr>
            <a:r>
              <a:rPr b="1" lang="en" sz="1800" u="sng">
                <a:solidFill>
                  <a:schemeClr val="accent2"/>
                </a:solidFill>
                <a:latin typeface="Times New Roman"/>
                <a:ea typeface="Times New Roman"/>
                <a:cs typeface="Times New Roman"/>
                <a:sym typeface="Times New Roman"/>
              </a:rPr>
              <a:t>List of Devices Present in Ambulance:</a:t>
            </a:r>
            <a:endParaRPr sz="1000">
              <a:latin typeface="Times New Roman"/>
              <a:ea typeface="Times New Roman"/>
              <a:cs typeface="Times New Roman"/>
              <a:sym typeface="Times New Roman"/>
            </a:endParaRPr>
          </a:p>
          <a:p>
            <a:pPr indent="0" lvl="0" marL="685800" rtl="0" algn="l">
              <a:lnSpc>
                <a:spcPct val="115000"/>
              </a:lnSpc>
              <a:spcBef>
                <a:spcPts val="1200"/>
              </a:spcBef>
              <a:spcAft>
                <a:spcPts val="1200"/>
              </a:spcAft>
              <a:buNone/>
            </a:pPr>
            <a:r>
              <a:rPr b="1" lang="en">
                <a:latin typeface="Times New Roman"/>
                <a:ea typeface="Times New Roman"/>
                <a:cs typeface="Times New Roman"/>
                <a:sym typeface="Times New Roman"/>
              </a:rPr>
              <a:t>The module maintains a comprehensive inventory of all medical devices and equipment available in the ambulance. This feature ensures that the medical team is aware of the resources at their disposal, helping them make informed decisions about patient care.</a:t>
            </a:r>
            <a:endParaRPr b="1">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95" name="Shape 795"/>
        <p:cNvGrpSpPr/>
        <p:nvPr/>
      </p:nvGrpSpPr>
      <p:grpSpPr>
        <a:xfrm>
          <a:off x="0" y="0"/>
          <a:ext cx="0" cy="0"/>
          <a:chOff x="0" y="0"/>
          <a:chExt cx="0" cy="0"/>
        </a:xfrm>
      </p:grpSpPr>
      <p:sp>
        <p:nvSpPr>
          <p:cNvPr id="796" name="Google Shape;796;p101"/>
          <p:cNvSpPr txBox="1"/>
          <p:nvPr/>
        </p:nvSpPr>
        <p:spPr>
          <a:xfrm>
            <a:off x="-576250" y="85375"/>
            <a:ext cx="9582600" cy="1753200"/>
          </a:xfrm>
          <a:prstGeom prst="rect">
            <a:avLst/>
          </a:prstGeom>
          <a:noFill/>
          <a:ln>
            <a:noFill/>
          </a:ln>
        </p:spPr>
        <p:txBody>
          <a:bodyPr anchorCtr="0" anchor="t" bIns="91425" lIns="91425" spcFirstLastPara="1" rIns="91425" wrap="square" tIns="91425">
            <a:spAutoFit/>
          </a:bodyPr>
          <a:lstStyle/>
          <a:p>
            <a:pPr indent="0" lvl="0" marL="685800" rtl="0" algn="l">
              <a:lnSpc>
                <a:spcPct val="115000"/>
              </a:lnSpc>
              <a:spcBef>
                <a:spcPts val="1200"/>
              </a:spcBef>
              <a:spcAft>
                <a:spcPts val="0"/>
              </a:spcAft>
              <a:buNone/>
            </a:pPr>
            <a:r>
              <a:rPr b="1" lang="en" sz="1800" u="sng">
                <a:solidFill>
                  <a:schemeClr val="accent2"/>
                </a:solidFill>
                <a:latin typeface="Times New Roman"/>
                <a:ea typeface="Times New Roman"/>
                <a:cs typeface="Times New Roman"/>
                <a:sym typeface="Times New Roman"/>
              </a:rPr>
              <a:t>Nearest Best Suit Hospital Recommendation:</a:t>
            </a:r>
            <a:endParaRPr sz="1000">
              <a:latin typeface="Times New Roman"/>
              <a:ea typeface="Times New Roman"/>
              <a:cs typeface="Times New Roman"/>
              <a:sym typeface="Times New Roman"/>
            </a:endParaRPr>
          </a:p>
          <a:p>
            <a:pPr indent="0" lvl="0" marL="685800" rtl="0" algn="l">
              <a:lnSpc>
                <a:spcPct val="115000"/>
              </a:lnSpc>
              <a:spcBef>
                <a:spcPts val="1200"/>
              </a:spcBef>
              <a:spcAft>
                <a:spcPts val="1200"/>
              </a:spcAft>
              <a:buNone/>
            </a:pPr>
            <a:r>
              <a:rPr b="1" lang="en" sz="1600">
                <a:latin typeface="Times New Roman"/>
                <a:ea typeface="Times New Roman"/>
                <a:cs typeface="Times New Roman"/>
                <a:sym typeface="Times New Roman"/>
              </a:rPr>
              <a:t>Utilizing advanced algorithms and real-time data, the module analyzes the patient's condition and recommends the nearest and most suitable hospital for their specific needs. Factors such as the hospital's specialty, available resources, and current patient load are taken into account to make this determination.</a:t>
            </a:r>
            <a:endParaRPr b="1" sz="1600">
              <a:latin typeface="Times New Roman"/>
              <a:ea typeface="Times New Roman"/>
              <a:cs typeface="Times New Roman"/>
              <a:sym typeface="Times New Roman"/>
            </a:endParaRPr>
          </a:p>
        </p:txBody>
      </p:sp>
      <p:sp>
        <p:nvSpPr>
          <p:cNvPr id="797" name="Google Shape;797;p101"/>
          <p:cNvSpPr txBox="1"/>
          <p:nvPr/>
        </p:nvSpPr>
        <p:spPr>
          <a:xfrm>
            <a:off x="-576250" y="1792750"/>
            <a:ext cx="4684800" cy="461700"/>
          </a:xfrm>
          <a:prstGeom prst="rect">
            <a:avLst/>
          </a:prstGeom>
          <a:noFill/>
          <a:ln>
            <a:noFill/>
          </a:ln>
        </p:spPr>
        <p:txBody>
          <a:bodyPr anchorCtr="0" anchor="t" bIns="91425" lIns="91425" spcFirstLastPara="1" rIns="91425" wrap="square" tIns="91425">
            <a:spAutoFit/>
          </a:bodyPr>
          <a:lstStyle/>
          <a:p>
            <a:pPr indent="0" lvl="0" marL="685800" rtl="0" algn="l">
              <a:lnSpc>
                <a:spcPct val="115000"/>
              </a:lnSpc>
              <a:spcBef>
                <a:spcPts val="1200"/>
              </a:spcBef>
              <a:spcAft>
                <a:spcPts val="1200"/>
              </a:spcAft>
              <a:buNone/>
            </a:pPr>
            <a:r>
              <a:rPr b="1" lang="en" sz="1800" u="sng">
                <a:solidFill>
                  <a:schemeClr val="accent2"/>
                </a:solidFill>
                <a:latin typeface="Times New Roman"/>
                <a:ea typeface="Times New Roman"/>
                <a:cs typeface="Times New Roman"/>
                <a:sym typeface="Times New Roman"/>
              </a:rPr>
              <a:t>Benefits of the Ambulance Module:</a:t>
            </a:r>
            <a:endParaRPr b="1" sz="1800" u="sng">
              <a:solidFill>
                <a:schemeClr val="accent2"/>
              </a:solidFill>
              <a:latin typeface="Times New Roman"/>
              <a:ea typeface="Times New Roman"/>
              <a:cs typeface="Times New Roman"/>
              <a:sym typeface="Times New Roman"/>
            </a:endParaRPr>
          </a:p>
        </p:txBody>
      </p:sp>
      <p:sp>
        <p:nvSpPr>
          <p:cNvPr id="798" name="Google Shape;798;p101"/>
          <p:cNvSpPr txBox="1"/>
          <p:nvPr/>
        </p:nvSpPr>
        <p:spPr>
          <a:xfrm>
            <a:off x="191450" y="2508150"/>
            <a:ext cx="66915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Improved Response Times</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Enhanced Patient Care</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Optimized Resource Allocation</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Critical Decision Support</a:t>
            </a:r>
            <a:endParaRPr b="1"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sz="1800">
                <a:latin typeface="Times New Roman"/>
                <a:ea typeface="Times New Roman"/>
                <a:cs typeface="Times New Roman"/>
                <a:sym typeface="Times New Roman"/>
              </a:rPr>
              <a:t>Data-Driven Efficiency</a:t>
            </a:r>
            <a:endParaRPr b="1" sz="18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76" name="Shape 176"/>
        <p:cNvGrpSpPr/>
        <p:nvPr/>
      </p:nvGrpSpPr>
      <p:grpSpPr>
        <a:xfrm>
          <a:off x="0" y="0"/>
          <a:ext cx="0" cy="0"/>
          <a:chOff x="0" y="0"/>
          <a:chExt cx="0" cy="0"/>
        </a:xfrm>
      </p:grpSpPr>
      <p:sp>
        <p:nvSpPr>
          <p:cNvPr id="177" name="Google Shape;177;p21"/>
          <p:cNvSpPr txBox="1"/>
          <p:nvPr>
            <p:ph type="title"/>
          </p:nvPr>
        </p:nvSpPr>
        <p:spPr>
          <a:xfrm>
            <a:off x="3064850" y="57850"/>
            <a:ext cx="2676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u="sng"/>
              <a:t>Patient Registration</a:t>
            </a:r>
            <a:endParaRPr sz="2200" u="sng"/>
          </a:p>
        </p:txBody>
      </p:sp>
      <p:pic>
        <p:nvPicPr>
          <p:cNvPr id="178" name="Google Shape;178;p21"/>
          <p:cNvPicPr preferRelativeResize="0"/>
          <p:nvPr/>
        </p:nvPicPr>
        <p:blipFill>
          <a:blip r:embed="rId3">
            <a:alphaModFix/>
          </a:blip>
          <a:stretch>
            <a:fillRect/>
          </a:stretch>
        </p:blipFill>
        <p:spPr>
          <a:xfrm>
            <a:off x="141725" y="775350"/>
            <a:ext cx="8921174" cy="393062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02" name="Shape 802"/>
        <p:cNvGrpSpPr/>
        <p:nvPr/>
      </p:nvGrpSpPr>
      <p:grpSpPr>
        <a:xfrm>
          <a:off x="0" y="0"/>
          <a:ext cx="0" cy="0"/>
          <a:chOff x="0" y="0"/>
          <a:chExt cx="0" cy="0"/>
        </a:xfrm>
      </p:grpSpPr>
      <p:sp>
        <p:nvSpPr>
          <p:cNvPr id="803" name="Google Shape;803;p102"/>
          <p:cNvSpPr txBox="1"/>
          <p:nvPr/>
        </p:nvSpPr>
        <p:spPr>
          <a:xfrm>
            <a:off x="3792900" y="74675"/>
            <a:ext cx="1003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solidFill>
                  <a:schemeClr val="accent2"/>
                </a:solidFill>
                <a:latin typeface="Roboto"/>
                <a:ea typeface="Roboto"/>
                <a:cs typeface="Roboto"/>
                <a:sym typeface="Roboto"/>
              </a:rPr>
              <a:t>E-ICU</a:t>
            </a:r>
            <a:endParaRPr b="1" sz="2000" u="sng">
              <a:solidFill>
                <a:schemeClr val="accent2"/>
              </a:solidFill>
              <a:latin typeface="Roboto"/>
              <a:ea typeface="Roboto"/>
              <a:cs typeface="Roboto"/>
              <a:sym typeface="Roboto"/>
            </a:endParaRPr>
          </a:p>
        </p:txBody>
      </p:sp>
      <p:sp>
        <p:nvSpPr>
          <p:cNvPr id="804" name="Google Shape;804;p102"/>
          <p:cNvSpPr txBox="1"/>
          <p:nvPr/>
        </p:nvSpPr>
        <p:spPr>
          <a:xfrm>
            <a:off x="74100" y="832350"/>
            <a:ext cx="8995800" cy="148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u="sng">
                <a:solidFill>
                  <a:schemeClr val="accent2"/>
                </a:solidFill>
              </a:rPr>
              <a:t>E-ICU Facility with MedJacket Device:</a:t>
            </a:r>
            <a:r>
              <a:rPr b="1" lang="en" u="sng">
                <a:solidFill>
                  <a:schemeClr val="accent2"/>
                </a:solidFill>
              </a:rPr>
              <a:t> </a:t>
            </a:r>
            <a:r>
              <a:rPr b="1" lang="en">
                <a:latin typeface="Times New Roman"/>
                <a:ea typeface="Times New Roman"/>
                <a:cs typeface="Times New Roman"/>
                <a:sym typeface="Times New Roman"/>
              </a:rPr>
              <a:t>Transforming Remote Patient Monitoring</a:t>
            </a:r>
            <a:endParaRPr b="1">
              <a:latin typeface="Times New Roman"/>
              <a:ea typeface="Times New Roman"/>
              <a:cs typeface="Times New Roman"/>
              <a:sym typeface="Times New Roman"/>
            </a:endParaRPr>
          </a:p>
          <a:p>
            <a:pPr indent="0" lvl="0" marL="0" rtl="0" algn="l">
              <a:spcBef>
                <a:spcPts val="1200"/>
              </a:spcBef>
              <a:spcAft>
                <a:spcPts val="0"/>
              </a:spcAft>
              <a:buNone/>
            </a:pPr>
            <a:r>
              <a:rPr b="1" lang="en">
                <a:latin typeface="Times New Roman"/>
                <a:ea typeface="Times New Roman"/>
                <a:cs typeface="Times New Roman"/>
                <a:sym typeface="Times New Roman"/>
              </a:rPr>
              <a:t>The E-ICU facility provided by the MedJacket device represents a cutting-edge advancement in healthcare technology. It offers a solution for both small-scale clinics with limited onsite resources and affluent individuals seeking personalized home care. This technology enables healthcare providers to remotely monitor patient vitals, ensuring timely intervention and care. Here's a detailed overview of the E-ICU facility's functionalities and benefits:</a:t>
            </a:r>
            <a:endParaRPr b="1" sz="1800">
              <a:latin typeface="Times New Roman"/>
              <a:ea typeface="Times New Roman"/>
              <a:cs typeface="Times New Roman"/>
              <a:sym typeface="Times New Roman"/>
            </a:endParaRPr>
          </a:p>
        </p:txBody>
      </p:sp>
      <p:sp>
        <p:nvSpPr>
          <p:cNvPr id="805" name="Google Shape;805;p102"/>
          <p:cNvSpPr txBox="1"/>
          <p:nvPr/>
        </p:nvSpPr>
        <p:spPr>
          <a:xfrm>
            <a:off x="480200" y="2315650"/>
            <a:ext cx="6498600" cy="20163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b="1" lang="en"/>
              <a:t>Remote Patient Monitoring for Small-Scale Clinics</a:t>
            </a:r>
            <a:endParaRPr b="1"/>
          </a:p>
          <a:p>
            <a:pPr indent="-317500" lvl="0" marL="457200" rtl="0" algn="l">
              <a:lnSpc>
                <a:spcPct val="150000"/>
              </a:lnSpc>
              <a:spcBef>
                <a:spcPts val="0"/>
              </a:spcBef>
              <a:spcAft>
                <a:spcPts val="0"/>
              </a:spcAft>
              <a:buSzPts val="1400"/>
              <a:buChar char="●"/>
            </a:pPr>
            <a:r>
              <a:rPr b="1" lang="en"/>
              <a:t>Timely Intervention and Consultation</a:t>
            </a:r>
            <a:endParaRPr b="1"/>
          </a:p>
          <a:p>
            <a:pPr indent="-317500" lvl="0" marL="457200" rtl="0" algn="l">
              <a:lnSpc>
                <a:spcPct val="150000"/>
              </a:lnSpc>
              <a:spcBef>
                <a:spcPts val="0"/>
              </a:spcBef>
              <a:spcAft>
                <a:spcPts val="0"/>
              </a:spcAft>
              <a:buSzPts val="1400"/>
              <a:buChar char="●"/>
            </a:pPr>
            <a:r>
              <a:rPr b="1" lang="en"/>
              <a:t>Personalized Home Care for Affluent Individuals</a:t>
            </a:r>
            <a:endParaRPr b="1"/>
          </a:p>
          <a:p>
            <a:pPr indent="-317500" lvl="0" marL="457200" rtl="0" algn="l">
              <a:lnSpc>
                <a:spcPct val="150000"/>
              </a:lnSpc>
              <a:spcBef>
                <a:spcPts val="0"/>
              </a:spcBef>
              <a:spcAft>
                <a:spcPts val="0"/>
              </a:spcAft>
              <a:buSzPts val="1400"/>
              <a:buChar char="●"/>
            </a:pPr>
            <a:r>
              <a:rPr b="1" lang="en"/>
              <a:t>Continuous Health Monitoring</a:t>
            </a:r>
            <a:endParaRPr b="1"/>
          </a:p>
          <a:p>
            <a:pPr indent="-317500" lvl="0" marL="457200" rtl="0" algn="l">
              <a:lnSpc>
                <a:spcPct val="150000"/>
              </a:lnSpc>
              <a:spcBef>
                <a:spcPts val="0"/>
              </a:spcBef>
              <a:spcAft>
                <a:spcPts val="0"/>
              </a:spcAft>
              <a:buSzPts val="1400"/>
              <a:buChar char="●"/>
            </a:pPr>
            <a:r>
              <a:rPr b="1" lang="en"/>
              <a:t>Advanced Alerting System</a:t>
            </a:r>
            <a:endParaRPr b="1"/>
          </a:p>
          <a:p>
            <a:pPr indent="-317500" lvl="0" marL="457200" rtl="0" algn="l">
              <a:lnSpc>
                <a:spcPct val="150000"/>
              </a:lnSpc>
              <a:spcBef>
                <a:spcPts val="0"/>
              </a:spcBef>
              <a:spcAft>
                <a:spcPts val="0"/>
              </a:spcAft>
              <a:buSzPts val="1400"/>
              <a:buChar char="●"/>
            </a:pPr>
            <a:r>
              <a:rPr b="1" lang="en"/>
              <a:t>Customized Care Plans</a:t>
            </a:r>
            <a:endParaRPr b="1"/>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09" name="Shape 809"/>
        <p:cNvGrpSpPr/>
        <p:nvPr/>
      </p:nvGrpSpPr>
      <p:grpSpPr>
        <a:xfrm>
          <a:off x="0" y="0"/>
          <a:ext cx="0" cy="0"/>
          <a:chOff x="0" y="0"/>
          <a:chExt cx="0" cy="0"/>
        </a:xfrm>
      </p:grpSpPr>
      <p:sp>
        <p:nvSpPr>
          <p:cNvPr id="810" name="Google Shape;810;p103"/>
          <p:cNvSpPr txBox="1"/>
          <p:nvPr>
            <p:ph type="title"/>
          </p:nvPr>
        </p:nvSpPr>
        <p:spPr>
          <a:xfrm>
            <a:off x="3512100" y="29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VOIP Based Call</a:t>
            </a:r>
            <a:endParaRPr b="1" sz="2200" u="sng"/>
          </a:p>
        </p:txBody>
      </p:sp>
      <p:pic>
        <p:nvPicPr>
          <p:cNvPr id="811" name="Google Shape;811;p103"/>
          <p:cNvPicPr preferRelativeResize="0"/>
          <p:nvPr/>
        </p:nvPicPr>
        <p:blipFill>
          <a:blip r:embed="rId3">
            <a:alphaModFix/>
          </a:blip>
          <a:stretch>
            <a:fillRect/>
          </a:stretch>
        </p:blipFill>
        <p:spPr>
          <a:xfrm>
            <a:off x="4239475" y="862425"/>
            <a:ext cx="2437466" cy="4201900"/>
          </a:xfrm>
          <a:prstGeom prst="rect">
            <a:avLst/>
          </a:prstGeom>
          <a:noFill/>
          <a:ln>
            <a:noFill/>
          </a:ln>
        </p:spPr>
      </p:pic>
      <p:pic>
        <p:nvPicPr>
          <p:cNvPr id="812" name="Google Shape;812;p103"/>
          <p:cNvPicPr preferRelativeResize="0"/>
          <p:nvPr/>
        </p:nvPicPr>
        <p:blipFill>
          <a:blip r:embed="rId4">
            <a:alphaModFix/>
          </a:blip>
          <a:stretch>
            <a:fillRect/>
          </a:stretch>
        </p:blipFill>
        <p:spPr>
          <a:xfrm>
            <a:off x="6776200" y="862425"/>
            <a:ext cx="1863400" cy="4140852"/>
          </a:xfrm>
          <a:prstGeom prst="rect">
            <a:avLst/>
          </a:prstGeom>
          <a:noFill/>
          <a:ln>
            <a:noFill/>
          </a:ln>
        </p:spPr>
      </p:pic>
      <p:sp>
        <p:nvSpPr>
          <p:cNvPr id="813" name="Google Shape;813;p103"/>
          <p:cNvSpPr txBox="1"/>
          <p:nvPr/>
        </p:nvSpPr>
        <p:spPr>
          <a:xfrm>
            <a:off x="277450" y="862425"/>
            <a:ext cx="37776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Medjacket</a:t>
            </a:r>
            <a:r>
              <a:rPr b="1" lang="en">
                <a:latin typeface="Times New Roman"/>
                <a:ea typeface="Times New Roman"/>
                <a:cs typeface="Times New Roman"/>
                <a:sym typeface="Times New Roman"/>
              </a:rPr>
              <a:t> software utilizes Asterisk server technology for VoIP-based calls, ensuring reliable and efficient communication.</a:t>
            </a:r>
            <a:endParaRPr b="1">
              <a:latin typeface="Times New Roman"/>
              <a:ea typeface="Times New Roman"/>
              <a:cs typeface="Times New Roman"/>
              <a:sym typeface="Times New Roman"/>
            </a:endParaRPr>
          </a:p>
          <a:p>
            <a:pPr indent="0" lvl="0" marL="457200" rtl="0" algn="l">
              <a:spcBef>
                <a:spcPts val="0"/>
              </a:spcBef>
              <a:spcAft>
                <a:spcPts val="0"/>
              </a:spcAft>
              <a:buNone/>
            </a:pPr>
            <a:r>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The VoIP infrastructure in Medjacket Software leverages Asterisk servers to enable seamless audio interactions, optimizing the user experience.</a:t>
            </a:r>
            <a:endParaRPr b="1">
              <a:latin typeface="Times New Roman"/>
              <a:ea typeface="Times New Roman"/>
              <a:cs typeface="Times New Roman"/>
              <a:sym typeface="Times New Roman"/>
            </a:endParaRPr>
          </a:p>
          <a:p>
            <a:pPr indent="0" lvl="0" marL="457200" rtl="0" algn="l">
              <a:spcBef>
                <a:spcPts val="0"/>
              </a:spcBef>
              <a:spcAft>
                <a:spcPts val="0"/>
              </a:spcAft>
              <a:buNone/>
            </a:pPr>
            <a:r>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Asterisk-based VoIP calls within Medjacket software deliver a robust platform for telecommunication, supporting diverse functionalities for enhanced connectivity.</a:t>
            </a:r>
            <a:endParaRPr b="1">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17" name="Shape 817"/>
        <p:cNvGrpSpPr/>
        <p:nvPr/>
      </p:nvGrpSpPr>
      <p:grpSpPr>
        <a:xfrm>
          <a:off x="0" y="0"/>
          <a:ext cx="0" cy="0"/>
          <a:chOff x="0" y="0"/>
          <a:chExt cx="0" cy="0"/>
        </a:xfrm>
      </p:grpSpPr>
      <p:sp>
        <p:nvSpPr>
          <p:cNvPr id="818" name="Google Shape;818;p104"/>
          <p:cNvSpPr txBox="1"/>
          <p:nvPr>
            <p:ph type="title"/>
          </p:nvPr>
        </p:nvSpPr>
        <p:spPr>
          <a:xfrm>
            <a:off x="4197900" y="-47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EMR</a:t>
            </a:r>
            <a:endParaRPr b="1" sz="2200" u="sng"/>
          </a:p>
        </p:txBody>
      </p:sp>
      <p:sp>
        <p:nvSpPr>
          <p:cNvPr id="819" name="Google Shape;819;p104"/>
          <p:cNvSpPr txBox="1"/>
          <p:nvPr/>
        </p:nvSpPr>
        <p:spPr>
          <a:xfrm>
            <a:off x="149400" y="469525"/>
            <a:ext cx="8899800" cy="15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a:solidFill>
                  <a:schemeClr val="accent3"/>
                </a:solidFill>
                <a:latin typeface="Times New Roman"/>
                <a:ea typeface="Times New Roman"/>
                <a:cs typeface="Times New Roman"/>
                <a:sym typeface="Times New Roman"/>
              </a:rPr>
              <a:t>Electronic Medical Record (EMR) Feature in MedJacket Application:</a:t>
            </a:r>
            <a:endParaRPr b="1" sz="1600">
              <a:solidFill>
                <a:schemeClr val="accent3"/>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b="1" lang="en">
                <a:latin typeface="Times New Roman"/>
                <a:ea typeface="Times New Roman"/>
                <a:cs typeface="Times New Roman"/>
                <a:sym typeface="Times New Roman"/>
              </a:rPr>
              <a:t>The Electronic Medical Record (EMR) feature in the MedJacket application revolutionizes the way patient information is managed and shared. It offers a comprehensive and secure platform for healthcare providers to digitally store, access, and transmit patient medical history. Here's an in-depth look at the key functionalities and benefits of the EMR feature in MedJacket:</a:t>
            </a:r>
            <a:endParaRPr b="1">
              <a:latin typeface="Times New Roman"/>
              <a:ea typeface="Times New Roman"/>
              <a:cs typeface="Times New Roman"/>
              <a:sym typeface="Times New Roman"/>
            </a:endParaRPr>
          </a:p>
        </p:txBody>
      </p:sp>
      <p:sp>
        <p:nvSpPr>
          <p:cNvPr id="820" name="Google Shape;820;p104"/>
          <p:cNvSpPr txBox="1"/>
          <p:nvPr/>
        </p:nvSpPr>
        <p:spPr>
          <a:xfrm>
            <a:off x="245425" y="1995500"/>
            <a:ext cx="6146700" cy="15354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Digitalized Patient History</a:t>
            </a:r>
            <a:endParaRPr b="1" sz="1300">
              <a:latin typeface="Times New Roman"/>
              <a:ea typeface="Times New Roman"/>
              <a:cs typeface="Times New Roman"/>
              <a:sym typeface="Times New Roman"/>
            </a:endParaRPr>
          </a:p>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Efficient Information Retrieval</a:t>
            </a:r>
            <a:endParaRPr b="1" sz="1300">
              <a:latin typeface="Times New Roman"/>
              <a:ea typeface="Times New Roman"/>
              <a:cs typeface="Times New Roman"/>
              <a:sym typeface="Times New Roman"/>
            </a:endParaRPr>
          </a:p>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Accessibility Anytime, Anywhere</a:t>
            </a:r>
            <a:endParaRPr b="1" sz="1300">
              <a:latin typeface="Times New Roman"/>
              <a:ea typeface="Times New Roman"/>
              <a:cs typeface="Times New Roman"/>
              <a:sym typeface="Times New Roman"/>
            </a:endParaRPr>
          </a:p>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Secure Data Transmission</a:t>
            </a:r>
            <a:endParaRPr b="1" sz="1300">
              <a:latin typeface="Times New Roman"/>
              <a:ea typeface="Times New Roman"/>
              <a:cs typeface="Times New Roman"/>
              <a:sym typeface="Times New Roman"/>
            </a:endParaRPr>
          </a:p>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Integration with Health Score</a:t>
            </a:r>
            <a:endParaRPr b="1" sz="1300">
              <a:latin typeface="Times New Roman"/>
              <a:ea typeface="Times New Roman"/>
              <a:cs typeface="Times New Roman"/>
              <a:sym typeface="Times New Roman"/>
            </a:endParaRPr>
          </a:p>
          <a:p>
            <a:pPr indent="-311150" lvl="0" marL="457200" rtl="0" algn="l">
              <a:lnSpc>
                <a:spcPct val="115000"/>
              </a:lnSpc>
              <a:spcBef>
                <a:spcPts val="0"/>
              </a:spcBef>
              <a:spcAft>
                <a:spcPts val="0"/>
              </a:spcAft>
              <a:buSzPts val="1300"/>
              <a:buFont typeface="Times New Roman"/>
              <a:buChar char="●"/>
            </a:pPr>
            <a:r>
              <a:rPr b="1" lang="en" sz="1300">
                <a:latin typeface="Times New Roman"/>
                <a:ea typeface="Times New Roman"/>
                <a:cs typeface="Times New Roman"/>
                <a:sym typeface="Times New Roman"/>
              </a:rPr>
              <a:t>Customizable Templates</a:t>
            </a:r>
            <a:endParaRPr b="1" sz="1300">
              <a:latin typeface="Times New Roman"/>
              <a:ea typeface="Times New Roman"/>
              <a:cs typeface="Times New Roman"/>
              <a:sym typeface="Times New Roman"/>
            </a:endParaRPr>
          </a:p>
        </p:txBody>
      </p:sp>
      <p:sp>
        <p:nvSpPr>
          <p:cNvPr id="821" name="Google Shape;821;p104"/>
          <p:cNvSpPr txBox="1"/>
          <p:nvPr/>
        </p:nvSpPr>
        <p:spPr>
          <a:xfrm>
            <a:off x="245425" y="3756250"/>
            <a:ext cx="8643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Times New Roman"/>
                <a:ea typeface="Times New Roman"/>
                <a:cs typeface="Times New Roman"/>
                <a:sym typeface="Times New Roman"/>
              </a:rPr>
              <a:t>The Electronic Medical Record feature in the MedJacket application represents a significant advancement in healthcare technology. It empowers healthcare providers with a powerful tool to manage patient information effectively and securely, ultimately leading to better patient care and outcomes.</a:t>
            </a:r>
            <a:endParaRPr b="1" sz="19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25" name="Shape 825"/>
        <p:cNvGrpSpPr/>
        <p:nvPr/>
      </p:nvGrpSpPr>
      <p:grpSpPr>
        <a:xfrm>
          <a:off x="0" y="0"/>
          <a:ext cx="0" cy="0"/>
          <a:chOff x="0" y="0"/>
          <a:chExt cx="0" cy="0"/>
        </a:xfrm>
      </p:grpSpPr>
      <p:sp>
        <p:nvSpPr>
          <p:cNvPr id="826" name="Google Shape;826;p105"/>
          <p:cNvSpPr txBox="1"/>
          <p:nvPr>
            <p:ph type="title"/>
          </p:nvPr>
        </p:nvSpPr>
        <p:spPr>
          <a:xfrm>
            <a:off x="3182250" y="68525"/>
            <a:ext cx="26763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Camera Integration</a:t>
            </a:r>
            <a:endParaRPr b="1" sz="2200" u="sng"/>
          </a:p>
        </p:txBody>
      </p:sp>
      <p:sp>
        <p:nvSpPr>
          <p:cNvPr id="827" name="Google Shape;827;p105"/>
          <p:cNvSpPr txBox="1"/>
          <p:nvPr/>
        </p:nvSpPr>
        <p:spPr>
          <a:xfrm>
            <a:off x="320125" y="907050"/>
            <a:ext cx="84195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600" u="sng">
                <a:solidFill>
                  <a:schemeClr val="accent3"/>
                </a:solidFill>
              </a:rPr>
              <a:t>Camera Module Integration in MedJacket Device for Ambulances</a:t>
            </a:r>
            <a:endParaRPr b="1" sz="1600" u="sng">
              <a:solidFill>
                <a:schemeClr val="accent3"/>
              </a:solidFill>
            </a:endParaRPr>
          </a:p>
          <a:p>
            <a:pPr indent="0" lvl="0" marL="0" rtl="0" algn="l">
              <a:lnSpc>
                <a:spcPct val="115000"/>
              </a:lnSpc>
              <a:spcBef>
                <a:spcPts val="1200"/>
              </a:spcBef>
              <a:spcAft>
                <a:spcPts val="1200"/>
              </a:spcAft>
              <a:buNone/>
            </a:pPr>
            <a:r>
              <a:rPr b="1" lang="en"/>
              <a:t>The integration of a camera module in the MedJacket device designed for ambulances is a significant advancement in emergency medical technology. This feature provides critical visual information to healthcare providers, enabling them to assess and respond to the patient's condition and monitor the ambulance environment. Here's a detailed overview of the camera </a:t>
            </a:r>
            <a:r>
              <a:rPr b="1" lang="en"/>
              <a:t>module</a:t>
            </a:r>
            <a:r>
              <a:rPr b="1" lang="en"/>
              <a:t> functionalities and benefits:</a:t>
            </a:r>
            <a:endParaRPr b="1"/>
          </a:p>
        </p:txBody>
      </p:sp>
      <p:sp>
        <p:nvSpPr>
          <p:cNvPr id="828" name="Google Shape;828;p105"/>
          <p:cNvSpPr txBox="1"/>
          <p:nvPr/>
        </p:nvSpPr>
        <p:spPr>
          <a:xfrm>
            <a:off x="757650" y="2855750"/>
            <a:ext cx="4535400" cy="20163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b="1" lang="en"/>
              <a:t>Patient Condition Assessment</a:t>
            </a:r>
            <a:endParaRPr b="1"/>
          </a:p>
          <a:p>
            <a:pPr indent="-317500" lvl="0" marL="457200" rtl="0" algn="l">
              <a:lnSpc>
                <a:spcPct val="150000"/>
              </a:lnSpc>
              <a:spcBef>
                <a:spcPts val="0"/>
              </a:spcBef>
              <a:spcAft>
                <a:spcPts val="0"/>
              </a:spcAft>
              <a:buSzPts val="1400"/>
              <a:buChar char="★"/>
            </a:pPr>
            <a:r>
              <a:rPr b="1" lang="en"/>
              <a:t>Real-Time Monitoring</a:t>
            </a:r>
            <a:endParaRPr b="1"/>
          </a:p>
          <a:p>
            <a:pPr indent="-317500" lvl="0" marL="457200" rtl="0" algn="l">
              <a:lnSpc>
                <a:spcPct val="150000"/>
              </a:lnSpc>
              <a:spcBef>
                <a:spcPts val="0"/>
              </a:spcBef>
              <a:spcAft>
                <a:spcPts val="0"/>
              </a:spcAft>
              <a:buSzPts val="1400"/>
              <a:buChar char="★"/>
            </a:pPr>
            <a:r>
              <a:rPr b="1" lang="en"/>
              <a:t>Enhanced Communication</a:t>
            </a:r>
            <a:endParaRPr b="1"/>
          </a:p>
          <a:p>
            <a:pPr indent="-317500" lvl="0" marL="457200" rtl="0" algn="l">
              <a:lnSpc>
                <a:spcPct val="150000"/>
              </a:lnSpc>
              <a:spcBef>
                <a:spcPts val="0"/>
              </a:spcBef>
              <a:spcAft>
                <a:spcPts val="0"/>
              </a:spcAft>
              <a:buSzPts val="1400"/>
              <a:buChar char="★"/>
            </a:pPr>
            <a:r>
              <a:rPr b="1" lang="en"/>
              <a:t>Ambulance Environment Monitoring</a:t>
            </a:r>
            <a:endParaRPr b="1"/>
          </a:p>
          <a:p>
            <a:pPr indent="-317500" lvl="0" marL="457200" rtl="0" algn="l">
              <a:lnSpc>
                <a:spcPct val="150000"/>
              </a:lnSpc>
              <a:spcBef>
                <a:spcPts val="0"/>
              </a:spcBef>
              <a:spcAft>
                <a:spcPts val="0"/>
              </a:spcAft>
              <a:buSzPts val="1400"/>
              <a:buChar char="★"/>
            </a:pPr>
            <a:r>
              <a:rPr b="1" lang="en"/>
              <a:t>Incident Documentation</a:t>
            </a:r>
            <a:endParaRPr b="1"/>
          </a:p>
          <a:p>
            <a:pPr indent="-317500" lvl="0" marL="457200" rtl="0" algn="l">
              <a:lnSpc>
                <a:spcPct val="150000"/>
              </a:lnSpc>
              <a:spcBef>
                <a:spcPts val="0"/>
              </a:spcBef>
              <a:spcAft>
                <a:spcPts val="0"/>
              </a:spcAft>
              <a:buSzPts val="1400"/>
              <a:buChar char="★"/>
            </a:pPr>
            <a:r>
              <a:rPr b="1" lang="en"/>
              <a:t>Support for Remote Consultations</a:t>
            </a:r>
            <a:endParaRPr b="1"/>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32" name="Shape 832"/>
        <p:cNvGrpSpPr/>
        <p:nvPr/>
      </p:nvGrpSpPr>
      <p:grpSpPr>
        <a:xfrm>
          <a:off x="0" y="0"/>
          <a:ext cx="0" cy="0"/>
          <a:chOff x="0" y="0"/>
          <a:chExt cx="0" cy="0"/>
        </a:xfrm>
      </p:grpSpPr>
      <p:sp>
        <p:nvSpPr>
          <p:cNvPr id="833" name="Google Shape;833;p106"/>
          <p:cNvSpPr txBox="1"/>
          <p:nvPr>
            <p:ph type="title"/>
          </p:nvPr>
        </p:nvSpPr>
        <p:spPr>
          <a:xfrm>
            <a:off x="3534375" y="0"/>
            <a:ext cx="2238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t>Tally Integration</a:t>
            </a:r>
            <a:endParaRPr b="1" sz="2200" u="sng"/>
          </a:p>
        </p:txBody>
      </p:sp>
      <p:pic>
        <p:nvPicPr>
          <p:cNvPr id="834" name="Google Shape;834;p106"/>
          <p:cNvPicPr preferRelativeResize="0"/>
          <p:nvPr/>
        </p:nvPicPr>
        <p:blipFill>
          <a:blip r:embed="rId3">
            <a:alphaModFix/>
          </a:blip>
          <a:stretch>
            <a:fillRect/>
          </a:stretch>
        </p:blipFill>
        <p:spPr>
          <a:xfrm>
            <a:off x="917725" y="888525"/>
            <a:ext cx="7224375" cy="3986225"/>
          </a:xfrm>
          <a:prstGeom prst="rect">
            <a:avLst/>
          </a:prstGeom>
          <a:noFill/>
          <a:ln>
            <a:noFill/>
          </a:ln>
        </p:spPr>
      </p:pic>
      <p:sp>
        <p:nvSpPr>
          <p:cNvPr id="835" name="Google Shape;835;p106"/>
          <p:cNvSpPr txBox="1"/>
          <p:nvPr/>
        </p:nvSpPr>
        <p:spPr>
          <a:xfrm>
            <a:off x="362825" y="426825"/>
            <a:ext cx="614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Roboto"/>
                <a:ea typeface="Roboto"/>
                <a:cs typeface="Roboto"/>
                <a:sym typeface="Roboto"/>
              </a:rPr>
              <a:t>Login Page:</a:t>
            </a:r>
            <a:endParaRPr b="1" sz="1800" u="sng">
              <a:solidFill>
                <a:schemeClr val="dk1"/>
              </a:solidFill>
              <a:latin typeface="Roboto"/>
              <a:ea typeface="Roboto"/>
              <a:cs typeface="Roboto"/>
              <a:sym typeface="Roboto"/>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39" name="Shape 839"/>
        <p:cNvGrpSpPr/>
        <p:nvPr/>
      </p:nvGrpSpPr>
      <p:grpSpPr>
        <a:xfrm>
          <a:off x="0" y="0"/>
          <a:ext cx="0" cy="0"/>
          <a:chOff x="0" y="0"/>
          <a:chExt cx="0" cy="0"/>
        </a:xfrm>
      </p:grpSpPr>
      <p:sp>
        <p:nvSpPr>
          <p:cNvPr id="840" name="Google Shape;840;p107"/>
          <p:cNvSpPr txBox="1"/>
          <p:nvPr>
            <p:ph type="title"/>
          </p:nvPr>
        </p:nvSpPr>
        <p:spPr>
          <a:xfrm>
            <a:off x="311700" y="100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Importing Page:</a:t>
            </a:r>
            <a:endParaRPr b="1" sz="1800" u="sng"/>
          </a:p>
        </p:txBody>
      </p:sp>
      <p:pic>
        <p:nvPicPr>
          <p:cNvPr id="841" name="Google Shape;841;p107"/>
          <p:cNvPicPr preferRelativeResize="0"/>
          <p:nvPr/>
        </p:nvPicPr>
        <p:blipFill>
          <a:blip r:embed="rId3">
            <a:alphaModFix/>
          </a:blip>
          <a:stretch>
            <a:fillRect/>
          </a:stretch>
        </p:blipFill>
        <p:spPr>
          <a:xfrm>
            <a:off x="612525" y="1152475"/>
            <a:ext cx="7999100" cy="36922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45" name="Shape 845"/>
        <p:cNvGrpSpPr/>
        <p:nvPr/>
      </p:nvGrpSpPr>
      <p:grpSpPr>
        <a:xfrm>
          <a:off x="0" y="0"/>
          <a:ext cx="0" cy="0"/>
          <a:chOff x="0" y="0"/>
          <a:chExt cx="0" cy="0"/>
        </a:xfrm>
      </p:grpSpPr>
      <p:sp>
        <p:nvSpPr>
          <p:cNvPr id="846" name="Google Shape;846;p108"/>
          <p:cNvSpPr txBox="1"/>
          <p:nvPr>
            <p:ph type="title"/>
          </p:nvPr>
        </p:nvSpPr>
        <p:spPr>
          <a:xfrm>
            <a:off x="311700" y="898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Sale Bill:</a:t>
            </a:r>
            <a:endParaRPr b="1" sz="1800" u="sng"/>
          </a:p>
        </p:txBody>
      </p:sp>
      <p:pic>
        <p:nvPicPr>
          <p:cNvPr id="847" name="Google Shape;847;p108"/>
          <p:cNvPicPr preferRelativeResize="0"/>
          <p:nvPr/>
        </p:nvPicPr>
        <p:blipFill rotWithShape="1">
          <a:blip r:embed="rId3">
            <a:alphaModFix/>
          </a:blip>
          <a:srcRect b="5642" l="0" r="0" t="0"/>
          <a:stretch/>
        </p:blipFill>
        <p:spPr>
          <a:xfrm>
            <a:off x="458850" y="650950"/>
            <a:ext cx="8280826" cy="405502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51" name="Shape 851"/>
        <p:cNvGrpSpPr/>
        <p:nvPr/>
      </p:nvGrpSpPr>
      <p:grpSpPr>
        <a:xfrm>
          <a:off x="0" y="0"/>
          <a:ext cx="0" cy="0"/>
          <a:chOff x="0" y="0"/>
          <a:chExt cx="0" cy="0"/>
        </a:xfrm>
      </p:grpSpPr>
      <p:sp>
        <p:nvSpPr>
          <p:cNvPr id="852" name="Google Shape;852;p109"/>
          <p:cNvSpPr txBox="1"/>
          <p:nvPr>
            <p:ph type="title"/>
          </p:nvPr>
        </p:nvSpPr>
        <p:spPr>
          <a:xfrm>
            <a:off x="311700" y="1005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Receipt:</a:t>
            </a:r>
            <a:endParaRPr b="1" sz="1800" u="sng"/>
          </a:p>
        </p:txBody>
      </p:sp>
      <p:pic>
        <p:nvPicPr>
          <p:cNvPr id="853" name="Google Shape;853;p109"/>
          <p:cNvPicPr preferRelativeResize="0"/>
          <p:nvPr/>
        </p:nvPicPr>
        <p:blipFill rotWithShape="1">
          <a:blip r:embed="rId3">
            <a:alphaModFix/>
          </a:blip>
          <a:srcRect b="5606" l="0" r="0" t="0"/>
          <a:stretch/>
        </p:blipFill>
        <p:spPr>
          <a:xfrm>
            <a:off x="725650" y="625950"/>
            <a:ext cx="7907325" cy="38986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57" name="Shape 857"/>
        <p:cNvGrpSpPr/>
        <p:nvPr/>
      </p:nvGrpSpPr>
      <p:grpSpPr>
        <a:xfrm>
          <a:off x="0" y="0"/>
          <a:ext cx="0" cy="0"/>
          <a:chOff x="0" y="0"/>
          <a:chExt cx="0" cy="0"/>
        </a:xfrm>
      </p:grpSpPr>
      <p:sp>
        <p:nvSpPr>
          <p:cNvPr id="858" name="Google Shape;858;p110"/>
          <p:cNvSpPr txBox="1"/>
          <p:nvPr>
            <p:ph type="title"/>
          </p:nvPr>
        </p:nvSpPr>
        <p:spPr>
          <a:xfrm>
            <a:off x="172975" y="128025"/>
            <a:ext cx="8520600" cy="63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Outstanding Consolidated:</a:t>
            </a:r>
            <a:endParaRPr b="1" sz="1800" u="sng"/>
          </a:p>
        </p:txBody>
      </p:sp>
      <p:pic>
        <p:nvPicPr>
          <p:cNvPr id="859" name="Google Shape;859;p110"/>
          <p:cNvPicPr preferRelativeResize="0"/>
          <p:nvPr/>
        </p:nvPicPr>
        <p:blipFill rotWithShape="1">
          <a:blip r:embed="rId3">
            <a:alphaModFix/>
          </a:blip>
          <a:srcRect b="5687" l="0" r="0" t="0"/>
          <a:stretch/>
        </p:blipFill>
        <p:spPr>
          <a:xfrm>
            <a:off x="501550" y="662825"/>
            <a:ext cx="8067402" cy="42799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63" name="Shape 863"/>
        <p:cNvGrpSpPr/>
        <p:nvPr/>
      </p:nvGrpSpPr>
      <p:grpSpPr>
        <a:xfrm>
          <a:off x="0" y="0"/>
          <a:ext cx="0" cy="0"/>
          <a:chOff x="0" y="0"/>
          <a:chExt cx="0" cy="0"/>
        </a:xfrm>
      </p:grpSpPr>
      <p:sp>
        <p:nvSpPr>
          <p:cNvPr id="864" name="Google Shape;864;p111"/>
          <p:cNvSpPr txBox="1"/>
          <p:nvPr>
            <p:ph type="title"/>
          </p:nvPr>
        </p:nvSpPr>
        <p:spPr>
          <a:xfrm>
            <a:off x="183650" y="792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t>Outstanding Expanded:</a:t>
            </a:r>
            <a:endParaRPr b="1" sz="1800" u="sng"/>
          </a:p>
        </p:txBody>
      </p:sp>
      <p:pic>
        <p:nvPicPr>
          <p:cNvPr id="865" name="Google Shape;865;p111"/>
          <p:cNvPicPr preferRelativeResize="0"/>
          <p:nvPr/>
        </p:nvPicPr>
        <p:blipFill rotWithShape="1">
          <a:blip r:embed="rId3">
            <a:alphaModFix/>
          </a:blip>
          <a:srcRect b="5069" l="0" r="0" t="0"/>
          <a:stretch/>
        </p:blipFill>
        <p:spPr>
          <a:xfrm>
            <a:off x="881600" y="850075"/>
            <a:ext cx="7380800" cy="3941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