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231921b0d13_1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g231921b0d13_1_7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231921b0d13_1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g231921b0d13_1_8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231921b0d13_1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g231921b0d13_1_8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231921b0d13_1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g231921b0d13_1_9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231921b0d13_1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g231921b0d13_1_9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231921b0d13_1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g231921b0d13_1_10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31921b0d13_1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g231921b0d13_1_10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231921b0d13_1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g231921b0d13_1_11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231921b0d13_1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g231921b0d13_1_11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59" name="Google Shape;59;p1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2" name="Shape 62"/>
        <p:cNvGrpSpPr/>
        <p:nvPr/>
      </p:nvGrpSpPr>
      <p:grpSpPr>
        <a:xfrm>
          <a:off x="0" y="0"/>
          <a:ext cx="0" cy="0"/>
          <a:chOff x="0" y="0"/>
          <a:chExt cx="0" cy="0"/>
        </a:xfrm>
      </p:grpSpPr>
      <p:sp>
        <p:nvSpPr>
          <p:cNvPr id="63" name="Google Shape;63;p15"/>
          <p:cNvSpPr txBox="1"/>
          <p:nvPr>
            <p:ph type="title"/>
          </p:nvPr>
        </p:nvSpPr>
        <p:spPr>
          <a:xfrm>
            <a:off x="457200" y="205978"/>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4" name="Google Shape;64;p15"/>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65" name="Google Shape;65;p1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5"/>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5"/>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8" name="Shape 68"/>
        <p:cNvGrpSpPr/>
        <p:nvPr/>
      </p:nvGrpSpPr>
      <p:grpSpPr>
        <a:xfrm>
          <a:off x="0" y="0"/>
          <a:ext cx="0" cy="0"/>
          <a:chOff x="0" y="0"/>
          <a:chExt cx="0" cy="0"/>
        </a:xfrm>
      </p:grpSpPr>
      <p:sp>
        <p:nvSpPr>
          <p:cNvPr id="69" name="Google Shape;69;p16"/>
          <p:cNvSpPr txBox="1"/>
          <p:nvPr>
            <p:ph type="title"/>
          </p:nvPr>
        </p:nvSpPr>
        <p:spPr>
          <a:xfrm>
            <a:off x="722313" y="3305175"/>
            <a:ext cx="7772400" cy="1021556"/>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6"/>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71" name="Google Shape;71;p1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6"/>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4" name="Shape 74"/>
        <p:cNvGrpSpPr/>
        <p:nvPr/>
      </p:nvGrpSpPr>
      <p:grpSpPr>
        <a:xfrm>
          <a:off x="0" y="0"/>
          <a:ext cx="0" cy="0"/>
          <a:chOff x="0" y="0"/>
          <a:chExt cx="0" cy="0"/>
        </a:xfrm>
      </p:grpSpPr>
      <p:sp>
        <p:nvSpPr>
          <p:cNvPr id="75" name="Google Shape;75;p17"/>
          <p:cNvSpPr txBox="1"/>
          <p:nvPr>
            <p:ph type="title"/>
          </p:nvPr>
        </p:nvSpPr>
        <p:spPr>
          <a:xfrm>
            <a:off x="457200" y="205978"/>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7"/>
          <p:cNvSpPr txBox="1"/>
          <p:nvPr>
            <p:ph idx="1" type="body"/>
          </p:nvPr>
        </p:nvSpPr>
        <p:spPr>
          <a:xfrm>
            <a:off x="457200" y="1200150"/>
            <a:ext cx="4038600" cy="3394472"/>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77" name="Google Shape;77;p17"/>
          <p:cNvSpPr txBox="1"/>
          <p:nvPr>
            <p:ph idx="2" type="body"/>
          </p:nvPr>
        </p:nvSpPr>
        <p:spPr>
          <a:xfrm>
            <a:off x="4648200" y="1200150"/>
            <a:ext cx="4038600" cy="3394472"/>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78" name="Google Shape;78;p1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81" name="Shape 81"/>
        <p:cNvGrpSpPr/>
        <p:nvPr/>
      </p:nvGrpSpPr>
      <p:grpSpPr>
        <a:xfrm>
          <a:off x="0" y="0"/>
          <a:ext cx="0" cy="0"/>
          <a:chOff x="0" y="0"/>
          <a:chExt cx="0" cy="0"/>
        </a:xfrm>
      </p:grpSpPr>
      <p:sp>
        <p:nvSpPr>
          <p:cNvPr id="82" name="Google Shape;82;p18"/>
          <p:cNvSpPr txBox="1"/>
          <p:nvPr>
            <p:ph type="title"/>
          </p:nvPr>
        </p:nvSpPr>
        <p:spPr>
          <a:xfrm>
            <a:off x="457200" y="205978"/>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8"/>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84" name="Google Shape;84;p18"/>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85" name="Google Shape;85;p18"/>
          <p:cNvSpPr txBox="1"/>
          <p:nvPr>
            <p:ph idx="3" type="body"/>
          </p:nvPr>
        </p:nvSpPr>
        <p:spPr>
          <a:xfrm>
            <a:off x="4645025" y="1151335"/>
            <a:ext cx="4041775" cy="47982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86" name="Google Shape;86;p18"/>
          <p:cNvSpPr txBox="1"/>
          <p:nvPr>
            <p:ph idx="4" type="body"/>
          </p:nvPr>
        </p:nvSpPr>
        <p:spPr>
          <a:xfrm>
            <a:off x="4645025" y="1631156"/>
            <a:ext cx="4041775" cy="2963466"/>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87" name="Google Shape;87;p1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8"/>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0" name="Shape 90"/>
        <p:cNvGrpSpPr/>
        <p:nvPr/>
      </p:nvGrpSpPr>
      <p:grpSpPr>
        <a:xfrm>
          <a:off x="0" y="0"/>
          <a:ext cx="0" cy="0"/>
          <a:chOff x="0" y="0"/>
          <a:chExt cx="0" cy="0"/>
        </a:xfrm>
      </p:grpSpPr>
      <p:sp>
        <p:nvSpPr>
          <p:cNvPr id="91" name="Google Shape;91;p19"/>
          <p:cNvSpPr txBox="1"/>
          <p:nvPr>
            <p:ph type="title"/>
          </p:nvPr>
        </p:nvSpPr>
        <p:spPr>
          <a:xfrm>
            <a:off x="457200" y="205978"/>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1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9"/>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5" name="Shape 95"/>
        <p:cNvGrpSpPr/>
        <p:nvPr/>
      </p:nvGrpSpPr>
      <p:grpSpPr>
        <a:xfrm>
          <a:off x="0" y="0"/>
          <a:ext cx="0" cy="0"/>
          <a:chOff x="0" y="0"/>
          <a:chExt cx="0" cy="0"/>
        </a:xfrm>
      </p:grpSpPr>
      <p:sp>
        <p:nvSpPr>
          <p:cNvPr id="96" name="Google Shape;96;p2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20"/>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9" name="Shape 99"/>
        <p:cNvGrpSpPr/>
        <p:nvPr/>
      </p:nvGrpSpPr>
      <p:grpSpPr>
        <a:xfrm>
          <a:off x="0" y="0"/>
          <a:ext cx="0" cy="0"/>
          <a:chOff x="0" y="0"/>
          <a:chExt cx="0" cy="0"/>
        </a:xfrm>
      </p:grpSpPr>
      <p:sp>
        <p:nvSpPr>
          <p:cNvPr id="100" name="Google Shape;100;p21"/>
          <p:cNvSpPr txBox="1"/>
          <p:nvPr>
            <p:ph type="title"/>
          </p:nvPr>
        </p:nvSpPr>
        <p:spPr>
          <a:xfrm>
            <a:off x="457200" y="204788"/>
            <a:ext cx="3008313" cy="8715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1" name="Google Shape;101;p21"/>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102" name="Google Shape;102;p21"/>
          <p:cNvSpPr txBox="1"/>
          <p:nvPr>
            <p:ph idx="2" type="body"/>
          </p:nvPr>
        </p:nvSpPr>
        <p:spPr>
          <a:xfrm>
            <a:off x="457200" y="1076325"/>
            <a:ext cx="3008313" cy="3518297"/>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03" name="Google Shape;103;p2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2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2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6" name="Shape 106"/>
        <p:cNvGrpSpPr/>
        <p:nvPr/>
      </p:nvGrpSpPr>
      <p:grpSpPr>
        <a:xfrm>
          <a:off x="0" y="0"/>
          <a:ext cx="0" cy="0"/>
          <a:chOff x="0" y="0"/>
          <a:chExt cx="0" cy="0"/>
        </a:xfrm>
      </p:grpSpPr>
      <p:sp>
        <p:nvSpPr>
          <p:cNvPr id="107" name="Google Shape;107;p22"/>
          <p:cNvSpPr txBox="1"/>
          <p:nvPr>
            <p:ph type="title"/>
          </p:nvPr>
        </p:nvSpPr>
        <p:spPr>
          <a:xfrm>
            <a:off x="1792288" y="3600450"/>
            <a:ext cx="5486400" cy="425054"/>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8" name="Google Shape;108;p22"/>
          <p:cNvSpPr/>
          <p:nvPr>
            <p:ph idx="2" type="pic"/>
          </p:nvPr>
        </p:nvSpPr>
        <p:spPr>
          <a:xfrm>
            <a:off x="1792288" y="459581"/>
            <a:ext cx="5486400" cy="3086100"/>
          </a:xfrm>
          <a:prstGeom prst="rect">
            <a:avLst/>
          </a:prstGeom>
          <a:noFill/>
          <a:ln>
            <a:noFill/>
          </a:ln>
        </p:spPr>
      </p:sp>
      <p:sp>
        <p:nvSpPr>
          <p:cNvPr id="109" name="Google Shape;109;p22"/>
          <p:cNvSpPr txBox="1"/>
          <p:nvPr>
            <p:ph idx="1" type="body"/>
          </p:nvPr>
        </p:nvSpPr>
        <p:spPr>
          <a:xfrm>
            <a:off x="1792288" y="4025503"/>
            <a:ext cx="5486400" cy="603647"/>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10" name="Google Shape;110;p2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2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13" name="Shape 113"/>
        <p:cNvGrpSpPr/>
        <p:nvPr/>
      </p:nvGrpSpPr>
      <p:grpSpPr>
        <a:xfrm>
          <a:off x="0" y="0"/>
          <a:ext cx="0" cy="0"/>
          <a:chOff x="0" y="0"/>
          <a:chExt cx="0" cy="0"/>
        </a:xfrm>
      </p:grpSpPr>
      <p:sp>
        <p:nvSpPr>
          <p:cNvPr id="114" name="Google Shape;114;p23"/>
          <p:cNvSpPr txBox="1"/>
          <p:nvPr>
            <p:ph type="title"/>
          </p:nvPr>
        </p:nvSpPr>
        <p:spPr>
          <a:xfrm>
            <a:off x="457200" y="205978"/>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5" name="Google Shape;115;p23"/>
          <p:cNvSpPr txBox="1"/>
          <p:nvPr>
            <p:ph idx="1" type="body"/>
          </p:nvPr>
        </p:nvSpPr>
        <p:spPr>
          <a:xfrm rot="5400000">
            <a:off x="2874764" y="-1217414"/>
            <a:ext cx="3394472"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16" name="Google Shape;116;p2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23"/>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19" name="Shape 119"/>
        <p:cNvGrpSpPr/>
        <p:nvPr/>
      </p:nvGrpSpPr>
      <p:grpSpPr>
        <a:xfrm>
          <a:off x="0" y="0"/>
          <a:ext cx="0" cy="0"/>
          <a:chOff x="0" y="0"/>
          <a:chExt cx="0" cy="0"/>
        </a:xfrm>
      </p:grpSpPr>
      <p:sp>
        <p:nvSpPr>
          <p:cNvPr id="120" name="Google Shape;120;p24"/>
          <p:cNvSpPr txBox="1"/>
          <p:nvPr>
            <p:ph type="title"/>
          </p:nvPr>
        </p:nvSpPr>
        <p:spPr>
          <a:xfrm rot="5400000">
            <a:off x="5463778" y="1371600"/>
            <a:ext cx="4388644"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4"/>
          <p:cNvSpPr txBox="1"/>
          <p:nvPr>
            <p:ph idx="1" type="body"/>
          </p:nvPr>
        </p:nvSpPr>
        <p:spPr>
          <a:xfrm rot="5400000">
            <a:off x="1272778" y="-609600"/>
            <a:ext cx="4388644"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22" name="Google Shape;122;p2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2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4" name="Google Shape;124;p24"/>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97B4E4"/>
            </a:gs>
            <a:gs pos="50000">
              <a:srgbClr val="BFCFEC"/>
            </a:gs>
            <a:gs pos="100000">
              <a:srgbClr val="E0E8F4"/>
            </a:gs>
          </a:gsLst>
          <a:lin ang="5400000" scaled="0"/>
        </a:gra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457200" y="205978"/>
            <a:ext cx="8229600" cy="85725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 Id="rId3" Type="http://schemas.openxmlformats.org/officeDocument/2006/relationships/hyperlink" Target="mailto:medjacket.in@gmail.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5"/>
          <p:cNvSpPr txBox="1"/>
          <p:nvPr>
            <p:ph type="ctrTitle"/>
          </p:nvPr>
        </p:nvSpPr>
        <p:spPr>
          <a:xfrm>
            <a:off x="685800" y="857238"/>
            <a:ext cx="8101042" cy="1339463"/>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br>
              <a:rPr b="1" lang="en-GB"/>
            </a:br>
            <a:r>
              <a:rPr b="1" lang="en-GB"/>
              <a:t>MedJacket Cloud </a:t>
            </a:r>
            <a:br>
              <a:rPr b="1" lang="en-GB"/>
            </a:br>
            <a:r>
              <a:rPr b="1" lang="en-GB"/>
              <a:t>Comprehensive HIMS Software</a:t>
            </a:r>
            <a:br>
              <a:rPr lang="en-GB"/>
            </a:br>
            <a:endParaRPr/>
          </a:p>
        </p:txBody>
      </p:sp>
      <p:sp>
        <p:nvSpPr>
          <p:cNvPr id="130" name="Google Shape;130;p25"/>
          <p:cNvSpPr txBox="1"/>
          <p:nvPr>
            <p:ph idx="1" type="subTitle"/>
          </p:nvPr>
        </p:nvSpPr>
        <p:spPr>
          <a:xfrm>
            <a:off x="1357290" y="2678907"/>
            <a:ext cx="6400800" cy="621513"/>
          </a:xfrm>
          <a:prstGeom prst="rect">
            <a:avLst/>
          </a:prstGeom>
          <a:noFill/>
          <a:ln>
            <a:noFill/>
          </a:ln>
        </p:spPr>
        <p:txBody>
          <a:bodyPr anchorCtr="0" anchor="t" bIns="45700" lIns="91425" spcFirstLastPara="1" rIns="91425" wrap="square" tIns="45700">
            <a:normAutofit fontScale="85000" lnSpcReduction="10000"/>
          </a:bodyPr>
          <a:lstStyle/>
          <a:p>
            <a:pPr indent="0" lvl="0" marL="0" rtl="0" algn="ctr">
              <a:spcBef>
                <a:spcPts val="0"/>
              </a:spcBef>
              <a:spcAft>
                <a:spcPts val="0"/>
              </a:spcAft>
              <a:buClr>
                <a:srgbClr val="888888"/>
              </a:buClr>
              <a:buSzPct val="100000"/>
              <a:buNone/>
            </a:pPr>
            <a:r>
              <a:rPr lang="en-GB"/>
              <a:t>Revolutionizing Online Patient Management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6"/>
          <p:cNvSpPr txBox="1"/>
          <p:nvPr>
            <p:ph type="ctrTitle"/>
          </p:nvPr>
        </p:nvSpPr>
        <p:spPr>
          <a:xfrm>
            <a:off x="685800" y="573528"/>
            <a:ext cx="7772400" cy="1102519"/>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b="1" lang="en-GB"/>
              <a:t>Home ICU and Rehabilitation</a:t>
            </a:r>
            <a:endParaRPr/>
          </a:p>
        </p:txBody>
      </p:sp>
      <p:sp>
        <p:nvSpPr>
          <p:cNvPr id="136" name="Google Shape;136;p26"/>
          <p:cNvSpPr txBox="1"/>
          <p:nvPr>
            <p:ph idx="1" type="subTitle"/>
          </p:nvPr>
        </p:nvSpPr>
        <p:spPr>
          <a:xfrm>
            <a:off x="1187624" y="2169724"/>
            <a:ext cx="6400800" cy="131445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888888"/>
              </a:buClr>
              <a:buSzPts val="3200"/>
              <a:buNone/>
            </a:pPr>
            <a:r>
              <a:rPr b="1" lang="en-GB"/>
              <a:t>ICU at home made easy</a:t>
            </a:r>
            <a:endParaRPr/>
          </a:p>
          <a:p>
            <a:pPr indent="0" lvl="0" marL="0" rtl="0" algn="ctr">
              <a:spcBef>
                <a:spcPts val="640"/>
              </a:spcBef>
              <a:spcAft>
                <a:spcPts val="0"/>
              </a:spcAft>
              <a:buClr>
                <a:srgbClr val="888888"/>
              </a:buClr>
              <a:buSzPts val="3200"/>
              <a:buNone/>
            </a:pPr>
            <a:r>
              <a:rPr b="1" lang="en-GB"/>
              <a:t>State of the art technology</a:t>
            </a:r>
            <a:endParaRPr/>
          </a:p>
          <a:p>
            <a:pPr indent="0" lvl="0" marL="0" rtl="0" algn="ctr">
              <a:spcBef>
                <a:spcPts val="640"/>
              </a:spcBef>
              <a:spcAft>
                <a:spcPts val="0"/>
              </a:spcAft>
              <a:buClr>
                <a:srgbClr val="888888"/>
              </a:buClr>
              <a:buSzPts val="3200"/>
              <a:buNone/>
            </a:pPr>
            <a:r>
              <a:rPr b="1" lang="en-GB"/>
              <a:t>24/7 Bedside view of the patient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7"/>
          <p:cNvSpPr txBox="1"/>
          <p:nvPr>
            <p:ph type="title"/>
          </p:nvPr>
        </p:nvSpPr>
        <p:spPr>
          <a:xfrm>
            <a:off x="457200" y="205978"/>
            <a:ext cx="8229600" cy="85725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en-GB"/>
              <a:t>Objectives of Home ICU:</a:t>
            </a:r>
            <a:endParaRPr/>
          </a:p>
        </p:txBody>
      </p:sp>
      <p:pic>
        <p:nvPicPr>
          <p:cNvPr descr="C:\Users\admin\Downloads\download (1).jpg" id="142" name="Google Shape;142;p27"/>
          <p:cNvPicPr preferRelativeResize="0"/>
          <p:nvPr/>
        </p:nvPicPr>
        <p:blipFill rotWithShape="1">
          <a:blip r:embed="rId3">
            <a:alphaModFix amt="52000"/>
          </a:blip>
          <a:srcRect b="0" l="0" r="0" t="0"/>
          <a:stretch/>
        </p:blipFill>
        <p:spPr>
          <a:xfrm>
            <a:off x="-242125" y="0"/>
            <a:ext cx="9386125" cy="5143500"/>
          </a:xfrm>
          <a:prstGeom prst="rect">
            <a:avLst/>
          </a:prstGeom>
          <a:noFill/>
          <a:ln>
            <a:noFill/>
          </a:ln>
        </p:spPr>
      </p:pic>
      <p:sp>
        <p:nvSpPr>
          <p:cNvPr id="143" name="Google Shape;143;p27"/>
          <p:cNvSpPr txBox="1"/>
          <p:nvPr>
            <p:ph idx="1" type="body"/>
          </p:nvPr>
        </p:nvSpPr>
        <p:spPr>
          <a:xfrm>
            <a:off x="457200" y="1017974"/>
            <a:ext cx="8229600" cy="4018388"/>
          </a:xfrm>
          <a:prstGeom prst="rect">
            <a:avLst/>
          </a:prstGeom>
          <a:noFill/>
          <a:ln>
            <a:noFill/>
          </a:ln>
        </p:spPr>
        <p:txBody>
          <a:bodyPr anchorCtr="0" anchor="t" bIns="45700" lIns="91425" spcFirstLastPara="1" rIns="91425" wrap="square" tIns="45700">
            <a:noAutofit/>
          </a:bodyPr>
          <a:lstStyle/>
          <a:p>
            <a:pPr indent="-368300" lvl="0" marL="342900" rtl="0" algn="l">
              <a:spcBef>
                <a:spcPts val="0"/>
              </a:spcBef>
              <a:spcAft>
                <a:spcPts val="0"/>
              </a:spcAft>
              <a:buClr>
                <a:schemeClr val="dk1"/>
              </a:buClr>
              <a:buSzPts val="2800"/>
              <a:buChar char="•"/>
            </a:pPr>
            <a:r>
              <a:rPr lang="en-GB" sz="2800"/>
              <a:t>Provide continuous, specialized critical care outside the hospital setting, ensuring patient management and continuous online monitoring.</a:t>
            </a:r>
            <a:endParaRPr sz="2800"/>
          </a:p>
          <a:p>
            <a:pPr indent="-368300" lvl="0" marL="342900" rtl="0" algn="l">
              <a:spcBef>
                <a:spcPts val="480"/>
              </a:spcBef>
              <a:spcAft>
                <a:spcPts val="0"/>
              </a:spcAft>
              <a:buClr>
                <a:schemeClr val="dk1"/>
              </a:buClr>
              <a:buSzPts val="2800"/>
              <a:buChar char="•"/>
            </a:pPr>
            <a:r>
              <a:rPr lang="en-GB" sz="2800"/>
              <a:t>Enhance patient comfort, quality of life, and safety by reducing the risk of hospital-acquired infections.</a:t>
            </a:r>
            <a:endParaRPr sz="2800"/>
          </a:p>
          <a:p>
            <a:pPr indent="-368300" lvl="0" marL="342900" rtl="0" algn="l">
              <a:spcBef>
                <a:spcPts val="480"/>
              </a:spcBef>
              <a:spcAft>
                <a:spcPts val="0"/>
              </a:spcAft>
              <a:buClr>
                <a:schemeClr val="dk1"/>
              </a:buClr>
              <a:buSzPts val="2800"/>
              <a:buChar char="•"/>
            </a:pPr>
            <a:r>
              <a:rPr lang="en-GB" sz="2800"/>
              <a:t>Optimize healthcare costs by reducing hospital stays by imparting accessibility to critical care services for critical care patients.</a:t>
            </a:r>
            <a:endParaRPr sz="2800"/>
          </a:p>
          <a:p>
            <a:pPr indent="-190500" lvl="0" marL="342900" rtl="0" algn="l">
              <a:spcBef>
                <a:spcPts val="480"/>
              </a:spcBef>
              <a:spcAft>
                <a:spcPts val="0"/>
              </a:spcAft>
              <a:buClr>
                <a:schemeClr val="dk1"/>
              </a:buClr>
              <a:buSzPts val="2400"/>
              <a:buNone/>
            </a:pPr>
            <a:r>
              <a:t/>
            </a:r>
            <a:endParaRPr sz="2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8"/>
          <p:cNvSpPr txBox="1"/>
          <p:nvPr>
            <p:ph type="title"/>
          </p:nvPr>
        </p:nvSpPr>
        <p:spPr>
          <a:xfrm>
            <a:off x="457200" y="107139"/>
            <a:ext cx="8229600" cy="75009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en-GB"/>
              <a:t>Home Rehabilitation</a:t>
            </a:r>
            <a:endParaRPr/>
          </a:p>
        </p:txBody>
      </p:sp>
      <p:pic>
        <p:nvPicPr>
          <p:cNvPr descr="C:\Users\admin\Downloads\download (3).jpg" id="149" name="Google Shape;149;p28"/>
          <p:cNvPicPr preferRelativeResize="0"/>
          <p:nvPr/>
        </p:nvPicPr>
        <p:blipFill rotWithShape="1">
          <a:blip r:embed="rId3">
            <a:alphaModFix amt="27000"/>
          </a:blip>
          <a:srcRect b="0" l="0" r="1419" t="3502"/>
          <a:stretch/>
        </p:blipFill>
        <p:spPr>
          <a:xfrm>
            <a:off x="0" y="180025"/>
            <a:ext cx="9013975" cy="4963475"/>
          </a:xfrm>
          <a:prstGeom prst="rect">
            <a:avLst/>
          </a:prstGeom>
          <a:noFill/>
          <a:ln>
            <a:noFill/>
          </a:ln>
        </p:spPr>
      </p:pic>
      <p:sp>
        <p:nvSpPr>
          <p:cNvPr id="150" name="Google Shape;150;p28"/>
          <p:cNvSpPr txBox="1"/>
          <p:nvPr>
            <p:ph idx="1" type="body"/>
          </p:nvPr>
        </p:nvSpPr>
        <p:spPr>
          <a:xfrm>
            <a:off x="457200" y="1017888"/>
            <a:ext cx="8229600" cy="4125600"/>
          </a:xfrm>
          <a:prstGeom prst="rect">
            <a:avLst/>
          </a:prstGeom>
          <a:noFill/>
          <a:ln>
            <a:noFill/>
          </a:ln>
        </p:spPr>
        <p:txBody>
          <a:bodyPr anchorCtr="0" anchor="t" bIns="45700" lIns="91425" spcFirstLastPara="1" rIns="91425" wrap="square" tIns="45700">
            <a:normAutofit lnSpcReduction="20000"/>
          </a:bodyPr>
          <a:lstStyle/>
          <a:p>
            <a:pPr indent="-342900" lvl="0" marL="342900" rtl="0" algn="l">
              <a:spcBef>
                <a:spcPts val="0"/>
              </a:spcBef>
              <a:spcAft>
                <a:spcPts val="0"/>
              </a:spcAft>
              <a:buClr>
                <a:schemeClr val="dk1"/>
              </a:buClr>
              <a:buSzPts val="2400"/>
              <a:buChar char="•"/>
            </a:pPr>
            <a:r>
              <a:rPr b="1" lang="en-GB" sz="2400"/>
              <a:t>1. Home rehabilitation enables care in a familiar and comfortable setting, eliminating the need for frequent travel.</a:t>
            </a:r>
            <a:endParaRPr b="1"/>
          </a:p>
          <a:p>
            <a:pPr indent="-342900" lvl="0" marL="342900" rtl="0" algn="l">
              <a:spcBef>
                <a:spcPts val="480"/>
              </a:spcBef>
              <a:spcAft>
                <a:spcPts val="0"/>
              </a:spcAft>
              <a:buClr>
                <a:schemeClr val="dk1"/>
              </a:buClr>
              <a:buSzPts val="2400"/>
              <a:buChar char="•"/>
            </a:pPr>
            <a:r>
              <a:rPr b="1" lang="en-GB" sz="2400"/>
              <a:t>2. Personalized attention in a home environment enhances motivation and adherence to treatment plans.</a:t>
            </a:r>
            <a:endParaRPr b="1"/>
          </a:p>
          <a:p>
            <a:pPr indent="-342900" lvl="0" marL="342900" rtl="0" algn="l">
              <a:spcBef>
                <a:spcPts val="480"/>
              </a:spcBef>
              <a:spcAft>
                <a:spcPts val="0"/>
              </a:spcAft>
              <a:buClr>
                <a:schemeClr val="dk1"/>
              </a:buClr>
              <a:buSzPts val="2400"/>
              <a:buChar char="•"/>
            </a:pPr>
            <a:r>
              <a:rPr b="1" lang="en-GB" sz="2400"/>
              <a:t>3. Integration into daily routines promotes consistency and long-term engagement in rehabilitation.</a:t>
            </a:r>
            <a:endParaRPr b="1"/>
          </a:p>
          <a:p>
            <a:pPr indent="-342900" lvl="0" marL="342900" rtl="0" algn="l">
              <a:spcBef>
                <a:spcPts val="480"/>
              </a:spcBef>
              <a:spcAft>
                <a:spcPts val="0"/>
              </a:spcAft>
              <a:buClr>
                <a:schemeClr val="dk1"/>
              </a:buClr>
              <a:buSzPts val="2400"/>
              <a:buChar char="•"/>
            </a:pPr>
            <a:r>
              <a:rPr b="1" lang="en-GB" sz="2400"/>
              <a:t>4. One-on-one interactions in home rehabilitation foster effective communication and adjustments.</a:t>
            </a:r>
            <a:endParaRPr b="1"/>
          </a:p>
          <a:p>
            <a:pPr indent="-342900" lvl="0" marL="342900" rtl="0" algn="l">
              <a:spcBef>
                <a:spcPts val="480"/>
              </a:spcBef>
              <a:spcAft>
                <a:spcPts val="0"/>
              </a:spcAft>
              <a:buClr>
                <a:schemeClr val="dk1"/>
              </a:buClr>
              <a:buSzPts val="2400"/>
              <a:buChar char="•"/>
            </a:pPr>
            <a:r>
              <a:rPr b="1" lang="en-GB" sz="2400"/>
              <a:t>5. Continuous support in a home environment improves satisfaction, functional outcomes</a:t>
            </a:r>
            <a:r>
              <a:rPr b="1" lang="en-GB"/>
              <a:t> </a:t>
            </a:r>
            <a:r>
              <a:rPr b="1" lang="en-GB" sz="2400"/>
              <a:t>and independence.</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9"/>
          <p:cNvSpPr txBox="1"/>
          <p:nvPr>
            <p:ph type="title"/>
          </p:nvPr>
        </p:nvSpPr>
        <p:spPr>
          <a:xfrm>
            <a:off x="457200" y="205978"/>
            <a:ext cx="8229600" cy="758417"/>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r>
              <a:rPr b="1" lang="en-GB" sz="3600"/>
              <a:t>Doctor Consultation and Electronic Health Records</a:t>
            </a:r>
            <a:endParaRPr/>
          </a:p>
        </p:txBody>
      </p:sp>
      <p:sp>
        <p:nvSpPr>
          <p:cNvPr id="156" name="Google Shape;156;p29"/>
          <p:cNvSpPr txBox="1"/>
          <p:nvPr>
            <p:ph idx="1" type="body"/>
          </p:nvPr>
        </p:nvSpPr>
        <p:spPr>
          <a:xfrm>
            <a:off x="457200" y="1200150"/>
            <a:ext cx="8229600" cy="3729054"/>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400"/>
              <a:buChar char="•"/>
            </a:pPr>
            <a:r>
              <a:rPr lang="en-GB" sz="2400"/>
              <a:t>Integration with electronic health records for comprehensive patient information</a:t>
            </a:r>
            <a:endParaRPr/>
          </a:p>
          <a:p>
            <a:pPr indent="-342900" lvl="0" marL="342900" rtl="0" algn="l">
              <a:spcBef>
                <a:spcPts val="480"/>
              </a:spcBef>
              <a:spcAft>
                <a:spcPts val="0"/>
              </a:spcAft>
              <a:buClr>
                <a:schemeClr val="dk1"/>
              </a:buClr>
              <a:buSzPts val="2400"/>
              <a:buChar char="•"/>
            </a:pPr>
            <a:r>
              <a:rPr lang="en-GB" sz="2400"/>
              <a:t>Seamless access to Patient management information (ie.,) Medications, Food Intake, Urinary Output, Doctor’s Notes, Physiological and Hematological measurements, Radiology &amp; Pathology Reports.</a:t>
            </a:r>
            <a:endParaRPr/>
          </a:p>
          <a:p>
            <a:pPr indent="-342900" lvl="0" marL="342900" rtl="0" algn="l">
              <a:spcBef>
                <a:spcPts val="480"/>
              </a:spcBef>
              <a:spcAft>
                <a:spcPts val="0"/>
              </a:spcAft>
              <a:buClr>
                <a:schemeClr val="dk1"/>
              </a:buClr>
              <a:buSzPts val="2400"/>
              <a:buChar char="•"/>
            </a:pPr>
            <a:r>
              <a:rPr lang="en-GB" sz="2400"/>
              <a:t>Access patients through video enabled consultation.</a:t>
            </a:r>
            <a:endParaRPr/>
          </a:p>
          <a:p>
            <a:pPr indent="-342900" lvl="0" marL="342900" rtl="0" algn="l">
              <a:spcBef>
                <a:spcPts val="480"/>
              </a:spcBef>
              <a:spcAft>
                <a:spcPts val="0"/>
              </a:spcAft>
              <a:buClr>
                <a:schemeClr val="dk1"/>
              </a:buClr>
              <a:buSzPts val="2400"/>
              <a:buChar char="•"/>
            </a:pPr>
            <a:r>
              <a:rPr lang="en-GB" sz="2400"/>
              <a:t>Ability to co-ordinate with team of specialists for patient management on this platform.</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pic>
        <p:nvPicPr>
          <p:cNvPr descr="C:\Users\admin\Downloads\download (2).jpg" id="161" name="Google Shape;161;p30"/>
          <p:cNvPicPr preferRelativeResize="0"/>
          <p:nvPr/>
        </p:nvPicPr>
        <p:blipFill rotWithShape="1">
          <a:blip r:embed="rId3">
            <a:alphaModFix amt="37000"/>
          </a:blip>
          <a:srcRect b="0" l="0" r="0" t="0"/>
          <a:stretch/>
        </p:blipFill>
        <p:spPr>
          <a:xfrm>
            <a:off x="-7" y="0"/>
            <a:ext cx="9144000" cy="5143500"/>
          </a:xfrm>
          <a:prstGeom prst="rect">
            <a:avLst/>
          </a:prstGeom>
          <a:noFill/>
          <a:ln>
            <a:noFill/>
          </a:ln>
        </p:spPr>
      </p:pic>
      <p:sp>
        <p:nvSpPr>
          <p:cNvPr id="162" name="Google Shape;162;p30"/>
          <p:cNvSpPr txBox="1"/>
          <p:nvPr>
            <p:ph idx="1" type="body"/>
          </p:nvPr>
        </p:nvSpPr>
        <p:spPr>
          <a:xfrm>
            <a:off x="457200" y="1178699"/>
            <a:ext cx="8229600" cy="3964800"/>
          </a:xfrm>
          <a:prstGeom prst="rect">
            <a:avLst/>
          </a:prstGeom>
          <a:noFill/>
          <a:ln>
            <a:noFill/>
          </a:ln>
        </p:spPr>
        <p:txBody>
          <a:bodyPr anchorCtr="0" anchor="t" bIns="45700" lIns="91425" spcFirstLastPara="1" rIns="91425" wrap="square" tIns="45700">
            <a:noAutofit/>
          </a:bodyPr>
          <a:lstStyle/>
          <a:p>
            <a:pPr indent="-309880" lvl="0" marL="342900" rtl="0" algn="l">
              <a:lnSpc>
                <a:spcPct val="80000"/>
              </a:lnSpc>
              <a:spcBef>
                <a:spcPts val="0"/>
              </a:spcBef>
              <a:spcAft>
                <a:spcPts val="0"/>
              </a:spcAft>
              <a:buClr>
                <a:schemeClr val="dk1"/>
              </a:buClr>
              <a:buSzPts val="2680"/>
              <a:buChar char="•"/>
            </a:pPr>
            <a:r>
              <a:rPr b="1" lang="en-GB" sz="2680"/>
              <a:t>Device integrates with:</a:t>
            </a:r>
            <a:endParaRPr b="1" sz="2680"/>
          </a:p>
          <a:p>
            <a:pPr indent="-264794" lvl="1" marL="742950" rtl="0" algn="l">
              <a:lnSpc>
                <a:spcPct val="80000"/>
              </a:lnSpc>
              <a:spcBef>
                <a:spcPts val="560"/>
              </a:spcBef>
              <a:spcAft>
                <a:spcPts val="0"/>
              </a:spcAft>
              <a:buClr>
                <a:schemeClr val="dk1"/>
              </a:buClr>
              <a:buSzPts val="2470"/>
              <a:buChar char="–"/>
            </a:pPr>
            <a:r>
              <a:rPr b="1" lang="en-GB" sz="2470"/>
              <a:t>ECG \ SpO2\ NIBP \ Temp \ Blood Glucose\ Hemoglobin.</a:t>
            </a:r>
            <a:endParaRPr b="1" sz="2470"/>
          </a:p>
          <a:p>
            <a:pPr indent="-264794" lvl="1" marL="742950" rtl="0" algn="l">
              <a:lnSpc>
                <a:spcPct val="80000"/>
              </a:lnSpc>
              <a:spcBef>
                <a:spcPts val="560"/>
              </a:spcBef>
              <a:spcAft>
                <a:spcPts val="0"/>
              </a:spcAft>
              <a:buClr>
                <a:schemeClr val="dk1"/>
              </a:buClr>
              <a:buSzPts val="2470"/>
              <a:buChar char="–"/>
            </a:pPr>
            <a:r>
              <a:rPr b="1" lang="en-GB" sz="2470"/>
              <a:t>Otoscope.</a:t>
            </a:r>
            <a:endParaRPr b="1" sz="2470"/>
          </a:p>
          <a:p>
            <a:pPr indent="-264794" lvl="1" marL="742950" rtl="0" algn="l">
              <a:lnSpc>
                <a:spcPct val="80000"/>
              </a:lnSpc>
              <a:spcBef>
                <a:spcPts val="560"/>
              </a:spcBef>
              <a:spcAft>
                <a:spcPts val="0"/>
              </a:spcAft>
              <a:buClr>
                <a:schemeClr val="dk1"/>
              </a:buClr>
              <a:buSzPts val="2470"/>
              <a:buChar char="–"/>
            </a:pPr>
            <a:r>
              <a:rPr b="1" lang="en-GB" sz="2470"/>
              <a:t>Drip Flow Meter.</a:t>
            </a:r>
            <a:endParaRPr b="1" sz="2470"/>
          </a:p>
          <a:p>
            <a:pPr indent="-264794" lvl="1" marL="742950" rtl="0" algn="l">
              <a:lnSpc>
                <a:spcPct val="80000"/>
              </a:lnSpc>
              <a:spcBef>
                <a:spcPts val="560"/>
              </a:spcBef>
              <a:spcAft>
                <a:spcPts val="0"/>
              </a:spcAft>
              <a:buClr>
                <a:schemeClr val="dk1"/>
              </a:buClr>
              <a:buSzPts val="2470"/>
              <a:buChar char="–"/>
            </a:pPr>
            <a:r>
              <a:rPr b="1" lang="en-GB" sz="2470"/>
              <a:t>O2 Flow meter.</a:t>
            </a:r>
            <a:endParaRPr b="1" sz="2470"/>
          </a:p>
          <a:p>
            <a:pPr indent="-264794" lvl="1" marL="742950" rtl="0" algn="l">
              <a:lnSpc>
                <a:spcPct val="80000"/>
              </a:lnSpc>
              <a:spcBef>
                <a:spcPts val="560"/>
              </a:spcBef>
              <a:spcAft>
                <a:spcPts val="0"/>
              </a:spcAft>
              <a:buClr>
                <a:schemeClr val="dk1"/>
              </a:buClr>
              <a:buSzPts val="2470"/>
              <a:buChar char="–"/>
            </a:pPr>
            <a:r>
              <a:rPr b="1" lang="en-GB" sz="2470"/>
              <a:t>Arterial Blood GAS .</a:t>
            </a:r>
            <a:endParaRPr b="1" sz="2470"/>
          </a:p>
          <a:p>
            <a:pPr indent="-264794" lvl="1" marL="742950" rtl="0" algn="l">
              <a:lnSpc>
                <a:spcPct val="80000"/>
              </a:lnSpc>
              <a:spcBef>
                <a:spcPts val="560"/>
              </a:spcBef>
              <a:spcAft>
                <a:spcPts val="0"/>
              </a:spcAft>
              <a:buClr>
                <a:schemeClr val="dk1"/>
              </a:buClr>
              <a:buSzPts val="2470"/>
              <a:buChar char="–"/>
            </a:pPr>
            <a:r>
              <a:rPr b="1" lang="en-GB" sz="2470"/>
              <a:t>Ventilator.</a:t>
            </a:r>
            <a:endParaRPr b="1" sz="2470"/>
          </a:p>
          <a:p>
            <a:pPr indent="-264794" lvl="1" marL="742950" rtl="0" algn="l">
              <a:lnSpc>
                <a:spcPct val="80000"/>
              </a:lnSpc>
              <a:spcBef>
                <a:spcPts val="560"/>
              </a:spcBef>
              <a:spcAft>
                <a:spcPts val="0"/>
              </a:spcAft>
              <a:buClr>
                <a:schemeClr val="dk1"/>
              </a:buClr>
              <a:buSzPts val="2470"/>
              <a:buChar char="–"/>
            </a:pPr>
            <a:r>
              <a:rPr b="1" lang="en-GB" sz="2470"/>
              <a:t>X-Ray</a:t>
            </a:r>
            <a:endParaRPr b="1" sz="2470"/>
          </a:p>
          <a:p>
            <a:pPr indent="-264794" lvl="1" marL="742950" rtl="0" algn="l">
              <a:lnSpc>
                <a:spcPct val="80000"/>
              </a:lnSpc>
              <a:spcBef>
                <a:spcPts val="560"/>
              </a:spcBef>
              <a:spcAft>
                <a:spcPts val="0"/>
              </a:spcAft>
              <a:buClr>
                <a:schemeClr val="dk1"/>
              </a:buClr>
              <a:buSzPts val="2470"/>
              <a:buChar char="–"/>
            </a:pPr>
            <a:r>
              <a:rPr b="1" lang="en-GB" sz="2470"/>
              <a:t>12 Lead ECG</a:t>
            </a:r>
            <a:endParaRPr b="1" sz="2470"/>
          </a:p>
          <a:p>
            <a:pPr indent="0" lvl="1" marL="457200" rtl="0" algn="l">
              <a:lnSpc>
                <a:spcPct val="80000"/>
              </a:lnSpc>
              <a:spcBef>
                <a:spcPts val="560"/>
              </a:spcBef>
              <a:spcAft>
                <a:spcPts val="0"/>
              </a:spcAft>
              <a:buClr>
                <a:schemeClr val="dk1"/>
              </a:buClr>
              <a:buSzPts val="2170"/>
              <a:buNone/>
            </a:pPr>
            <a:r>
              <a:t/>
            </a:r>
            <a:endParaRPr b="1" sz="2370"/>
          </a:p>
          <a:p>
            <a:pPr indent="-107950" lvl="1" marL="742950" rtl="0" algn="l">
              <a:lnSpc>
                <a:spcPct val="80000"/>
              </a:lnSpc>
              <a:spcBef>
                <a:spcPts val="560"/>
              </a:spcBef>
              <a:spcAft>
                <a:spcPts val="0"/>
              </a:spcAft>
              <a:buClr>
                <a:schemeClr val="dk1"/>
              </a:buClr>
              <a:buSzPts val="2170"/>
              <a:buNone/>
            </a:pPr>
            <a:r>
              <a:t/>
            </a:r>
            <a:endParaRPr b="1" sz="2370"/>
          </a:p>
        </p:txBody>
      </p:sp>
      <p:sp>
        <p:nvSpPr>
          <p:cNvPr id="163" name="Google Shape;163;p30"/>
          <p:cNvSpPr txBox="1"/>
          <p:nvPr>
            <p:ph type="title"/>
          </p:nvPr>
        </p:nvSpPr>
        <p:spPr>
          <a:xfrm>
            <a:off x="457200" y="205978"/>
            <a:ext cx="8229600" cy="758417"/>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r>
              <a:rPr b="1" lang="en-GB" sz="3600"/>
              <a:t>Medjacket </a:t>
            </a:r>
            <a:br>
              <a:rPr b="1" lang="en-GB" sz="3600"/>
            </a:br>
            <a:r>
              <a:rPr b="1" lang="en-GB" sz="3600"/>
              <a:t>Home ICU equipment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1"/>
          <p:cNvSpPr txBox="1"/>
          <p:nvPr>
            <p:ph type="title"/>
          </p:nvPr>
        </p:nvSpPr>
        <p:spPr>
          <a:xfrm>
            <a:off x="457200" y="205978"/>
            <a:ext cx="8229600" cy="651259"/>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alibri"/>
              <a:buNone/>
            </a:pPr>
            <a:r>
              <a:rPr b="1" lang="en-GB" sz="3600"/>
              <a:t>Continuous Patient Monitoring</a:t>
            </a:r>
            <a:endParaRPr/>
          </a:p>
        </p:txBody>
      </p:sp>
      <p:sp>
        <p:nvSpPr>
          <p:cNvPr id="169" name="Google Shape;169;p31"/>
          <p:cNvSpPr txBox="1"/>
          <p:nvPr>
            <p:ph idx="1" type="body"/>
          </p:nvPr>
        </p:nvSpPr>
        <p:spPr>
          <a:xfrm>
            <a:off x="457200" y="910816"/>
            <a:ext cx="8229600" cy="4071966"/>
          </a:xfrm>
          <a:prstGeom prst="rect">
            <a:avLst/>
          </a:prstGeom>
          <a:noFill/>
          <a:ln>
            <a:noFill/>
          </a:ln>
        </p:spPr>
        <p:txBody>
          <a:bodyPr anchorCtr="0" anchor="t" bIns="45700" lIns="91425" spcFirstLastPara="1" rIns="91425" wrap="square" tIns="45700">
            <a:noAutofit/>
          </a:bodyPr>
          <a:lstStyle/>
          <a:p>
            <a:pPr indent="-317500" lvl="0" marL="342900" rtl="0" algn="l">
              <a:spcBef>
                <a:spcPts val="0"/>
              </a:spcBef>
              <a:spcAft>
                <a:spcPts val="0"/>
              </a:spcAft>
              <a:buClr>
                <a:schemeClr val="dk1"/>
              </a:buClr>
              <a:buSzPts val="2200"/>
              <a:buChar char="•"/>
            </a:pPr>
            <a:r>
              <a:rPr b="1" lang="en-GB" sz="2200"/>
              <a:t>Remote Patient Monitoring:</a:t>
            </a:r>
            <a:endParaRPr b="1" sz="2800"/>
          </a:p>
          <a:p>
            <a:pPr indent="-260350" lvl="1" marL="742950" rtl="0" algn="l">
              <a:spcBef>
                <a:spcPts val="520"/>
              </a:spcBef>
              <a:spcAft>
                <a:spcPts val="0"/>
              </a:spcAft>
              <a:buClr>
                <a:schemeClr val="dk1"/>
              </a:buClr>
              <a:buSzPts val="2200"/>
              <a:buChar char="–"/>
            </a:pPr>
            <a:r>
              <a:rPr b="1" lang="en-GB" sz="2200"/>
              <a:t>Real-time monitoring and assessment of patient vital signs, symptoms, and conditions by the care provider from any location.</a:t>
            </a:r>
            <a:endParaRPr b="1" sz="2400"/>
          </a:p>
          <a:p>
            <a:pPr indent="-260350" lvl="1" marL="742950" rtl="0" algn="l">
              <a:spcBef>
                <a:spcPts val="520"/>
              </a:spcBef>
              <a:spcAft>
                <a:spcPts val="0"/>
              </a:spcAft>
              <a:buClr>
                <a:schemeClr val="dk1"/>
              </a:buClr>
              <a:buSzPts val="2200"/>
              <a:buChar char="–"/>
            </a:pPr>
            <a:r>
              <a:rPr b="1" lang="en-GB" sz="2200"/>
              <a:t>Continuous tracking of patient’s physiological parameters (ECG, SpO2, BP, Temperature) and hematological parameters.</a:t>
            </a:r>
            <a:endParaRPr b="1" sz="2400"/>
          </a:p>
          <a:p>
            <a:pPr indent="-317500" lvl="0" marL="342900" rtl="0" algn="l">
              <a:spcBef>
                <a:spcPts val="520"/>
              </a:spcBef>
              <a:spcAft>
                <a:spcPts val="0"/>
              </a:spcAft>
              <a:buClr>
                <a:schemeClr val="dk1"/>
              </a:buClr>
              <a:buSzPts val="2200"/>
              <a:buChar char="•"/>
            </a:pPr>
            <a:r>
              <a:rPr b="1" lang="en-GB" sz="2200"/>
              <a:t>Task Assignment and Management:</a:t>
            </a:r>
            <a:endParaRPr b="1" sz="2800"/>
          </a:p>
          <a:p>
            <a:pPr indent="-260350" lvl="1" marL="742950" rtl="0" algn="l">
              <a:spcBef>
                <a:spcPts val="520"/>
              </a:spcBef>
              <a:spcAft>
                <a:spcPts val="0"/>
              </a:spcAft>
              <a:buClr>
                <a:schemeClr val="dk1"/>
              </a:buClr>
              <a:buSzPts val="2200"/>
              <a:buChar char="–"/>
            </a:pPr>
            <a:r>
              <a:rPr b="1" lang="en-GB" sz="2200"/>
              <a:t>Efficient assignment and tracking of tasks, treatments, and medications to nursing staff and other doctors.</a:t>
            </a:r>
            <a:endParaRPr b="1" sz="2400"/>
          </a:p>
          <a:p>
            <a:pPr indent="-260350" lvl="1" marL="742950" rtl="0" algn="l">
              <a:spcBef>
                <a:spcPts val="520"/>
              </a:spcBef>
              <a:spcAft>
                <a:spcPts val="0"/>
              </a:spcAft>
              <a:buClr>
                <a:schemeClr val="dk1"/>
              </a:buClr>
              <a:buSzPts val="2200"/>
              <a:buChar char="–"/>
            </a:pPr>
            <a:r>
              <a:rPr b="1" lang="en-GB" sz="2200"/>
              <a:t>Prioritization and scheduling of tasks to ensure timely delivery of care</a:t>
            </a:r>
            <a:endParaRPr b="1" sz="2400"/>
          </a:p>
          <a:p>
            <a:pPr indent="-139700" lvl="0" marL="342900" rtl="0" algn="l">
              <a:spcBef>
                <a:spcPts val="640"/>
              </a:spcBef>
              <a:spcAft>
                <a:spcPts val="0"/>
              </a:spcAft>
              <a:buClr>
                <a:schemeClr val="dk1"/>
              </a:buClr>
              <a:buSzPts val="3200"/>
              <a:buNone/>
            </a:pPr>
            <a:r>
              <a:t/>
            </a:r>
            <a:endParaRPr b="1" sz="28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2"/>
          <p:cNvSpPr txBox="1"/>
          <p:nvPr>
            <p:ph type="title"/>
          </p:nvPr>
        </p:nvSpPr>
        <p:spPr>
          <a:xfrm>
            <a:off x="457200" y="267874"/>
            <a:ext cx="8229600" cy="589364"/>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alibri"/>
              <a:buNone/>
            </a:pPr>
            <a:r>
              <a:rPr b="1" lang="en-GB" sz="3600"/>
              <a:t>Benefits for Doctors and Patients</a:t>
            </a:r>
            <a:endParaRPr/>
          </a:p>
        </p:txBody>
      </p:sp>
      <p:sp>
        <p:nvSpPr>
          <p:cNvPr id="175" name="Google Shape;175;p32"/>
          <p:cNvSpPr txBox="1"/>
          <p:nvPr>
            <p:ph idx="1" type="body"/>
          </p:nvPr>
        </p:nvSpPr>
        <p:spPr>
          <a:xfrm>
            <a:off x="428596" y="750081"/>
            <a:ext cx="8229600" cy="4232702"/>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000"/>
              <a:buNone/>
            </a:pPr>
            <a:r>
              <a:t/>
            </a:r>
            <a:endParaRPr b="1" sz="1900"/>
          </a:p>
          <a:p>
            <a:pPr indent="-336550" lvl="0" marL="342900" rtl="0" algn="l">
              <a:spcBef>
                <a:spcPts val="400"/>
              </a:spcBef>
              <a:spcAft>
                <a:spcPts val="0"/>
              </a:spcAft>
              <a:buClr>
                <a:schemeClr val="dk1"/>
              </a:buClr>
              <a:buSzPts val="1900"/>
              <a:buChar char="•"/>
            </a:pPr>
            <a:r>
              <a:rPr b="1" lang="en-GB" sz="1900"/>
              <a:t>Reduced risk of infection:- Patients are less likely to contract hospital-acquired infections when they are cared for at home. This is because the home environment is generally cleaner and less crowded than a hospital.</a:t>
            </a:r>
            <a:endParaRPr b="1" sz="3100"/>
          </a:p>
          <a:p>
            <a:pPr indent="-336550" lvl="0" marL="342900" rtl="0" algn="l">
              <a:spcBef>
                <a:spcPts val="400"/>
              </a:spcBef>
              <a:spcAft>
                <a:spcPts val="0"/>
              </a:spcAft>
              <a:buClr>
                <a:schemeClr val="dk1"/>
              </a:buClr>
              <a:buSzPts val="1900"/>
              <a:buChar char="•"/>
            </a:pPr>
            <a:r>
              <a:rPr b="1" lang="en-GB" sz="1900"/>
              <a:t>Increased comfort:- Patients are more comfortable at home, surrounded by their loved ones and familiar belongings. This can help to reduce stress and anxiety, which can also contribute to faster recovery.</a:t>
            </a:r>
            <a:endParaRPr b="1" sz="3100"/>
          </a:p>
          <a:p>
            <a:pPr indent="-336550" lvl="0" marL="342900" rtl="0" algn="l">
              <a:spcBef>
                <a:spcPts val="400"/>
              </a:spcBef>
              <a:spcAft>
                <a:spcPts val="0"/>
              </a:spcAft>
              <a:buClr>
                <a:schemeClr val="dk1"/>
              </a:buClr>
              <a:buSzPts val="1900"/>
              <a:buChar char="•"/>
            </a:pPr>
            <a:r>
              <a:rPr b="1" lang="en-GB" sz="1900"/>
              <a:t>Lower cost:- Home ICU and rehabilitation is typically much less expensive than hospital care. This is because patients do not have to pay for room and board, and they can often use their own insurance to cover the cost of care.</a:t>
            </a:r>
            <a:endParaRPr b="1" sz="3100"/>
          </a:p>
          <a:p>
            <a:pPr indent="-336550" lvl="0" marL="342900" rtl="0" algn="l">
              <a:spcBef>
                <a:spcPts val="400"/>
              </a:spcBef>
              <a:spcAft>
                <a:spcPts val="0"/>
              </a:spcAft>
              <a:buClr>
                <a:schemeClr val="dk1"/>
              </a:buClr>
              <a:buSzPts val="1900"/>
              <a:buChar char="•"/>
            </a:pPr>
            <a:r>
              <a:rPr b="1" lang="en-GB" sz="1900"/>
              <a:t>Improved outcomes:- Patients who are cared for at home typically have better outcomes than those who are cared for in the hospital</a:t>
            </a:r>
            <a:endParaRPr b="1" sz="19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3"/>
          <p:cNvSpPr txBox="1"/>
          <p:nvPr>
            <p:ph type="title"/>
          </p:nvPr>
        </p:nvSpPr>
        <p:spPr>
          <a:xfrm>
            <a:off x="457200" y="205978"/>
            <a:ext cx="8229600" cy="85725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600"/>
              <a:buFont typeface="Calibri"/>
              <a:buNone/>
            </a:pPr>
            <a:r>
              <a:rPr b="1" lang="en-GB" sz="3600"/>
              <a:t>Contact Information</a:t>
            </a:r>
            <a:endParaRPr/>
          </a:p>
        </p:txBody>
      </p:sp>
      <p:sp>
        <p:nvSpPr>
          <p:cNvPr id="181" name="Google Shape;181;p33"/>
          <p:cNvSpPr txBox="1"/>
          <p:nvPr>
            <p:ph idx="1" type="body"/>
          </p:nvPr>
        </p:nvSpPr>
        <p:spPr>
          <a:xfrm>
            <a:off x="457200" y="964395"/>
            <a:ext cx="8229600" cy="3911231"/>
          </a:xfrm>
          <a:prstGeom prst="rect">
            <a:avLst/>
          </a:prstGeom>
          <a:noFill/>
          <a:ln>
            <a:noFill/>
          </a:ln>
        </p:spPr>
        <p:txBody>
          <a:bodyPr anchorCtr="0" anchor="t" bIns="45700" lIns="91425" spcFirstLastPara="1" rIns="91425" wrap="square" tIns="45700">
            <a:noAutofit/>
          </a:bodyPr>
          <a:lstStyle/>
          <a:p>
            <a:pPr indent="0" lvl="0" marL="0" rtl="0" algn="ctr">
              <a:spcBef>
                <a:spcPts val="480"/>
              </a:spcBef>
              <a:spcAft>
                <a:spcPts val="0"/>
              </a:spcAft>
              <a:buClr>
                <a:schemeClr val="dk1"/>
              </a:buClr>
              <a:buSzPts val="2400"/>
              <a:buNone/>
            </a:pPr>
            <a:r>
              <a:rPr lang="en-GB" sz="3500"/>
              <a:t>Ashok Nagar, bhel, AIE, Ramachandrapuram, Hyderabad, Telangana 502032</a:t>
            </a:r>
            <a:endParaRPr sz="3500"/>
          </a:p>
          <a:p>
            <a:pPr indent="-342900" lvl="0" marL="342900" rtl="0" algn="l">
              <a:spcBef>
                <a:spcPts val="480"/>
              </a:spcBef>
              <a:spcAft>
                <a:spcPts val="0"/>
              </a:spcAft>
              <a:buClr>
                <a:schemeClr val="dk1"/>
              </a:buClr>
              <a:buSzPts val="2400"/>
              <a:buNone/>
            </a:pPr>
            <a:r>
              <a:rPr lang="en-GB" sz="3500"/>
              <a:t>Phone number : 90599 73066</a:t>
            </a:r>
            <a:endParaRPr sz="3500"/>
          </a:p>
          <a:p>
            <a:pPr indent="-342900" lvl="0" marL="342900" rtl="0" algn="l">
              <a:spcBef>
                <a:spcPts val="480"/>
              </a:spcBef>
              <a:spcAft>
                <a:spcPts val="0"/>
              </a:spcAft>
              <a:buClr>
                <a:schemeClr val="dk1"/>
              </a:buClr>
              <a:buSzPts val="2400"/>
              <a:buNone/>
            </a:pPr>
            <a:r>
              <a:rPr lang="en-GB" sz="3500"/>
              <a:t>Email address : </a:t>
            </a:r>
            <a:r>
              <a:rPr lang="en-GB" sz="3500" u="sng">
                <a:solidFill>
                  <a:schemeClr val="hlink"/>
                </a:solidFill>
                <a:hlinkClick r:id="rId3"/>
              </a:rPr>
              <a:t>medjacket.in@gmail.com</a:t>
            </a:r>
            <a:r>
              <a:rPr lang="en-GB" sz="3500"/>
              <a:t>	</a:t>
            </a:r>
            <a:endParaRPr sz="3500"/>
          </a:p>
          <a:p>
            <a:pPr indent="-139700" lvl="0" marL="342900" rtl="0" algn="l">
              <a:spcBef>
                <a:spcPts val="640"/>
              </a:spcBef>
              <a:spcAft>
                <a:spcPts val="0"/>
              </a:spcAft>
              <a:buClr>
                <a:schemeClr val="dk1"/>
              </a:buClr>
              <a:buSzPts val="3200"/>
              <a:buNone/>
            </a:pPr>
            <a:r>
              <a:t/>
            </a:r>
            <a:endParaRPr sz="43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